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68" r:id="rId3"/>
    <p:sldId id="257" r:id="rId4"/>
    <p:sldId id="258" r:id="rId5"/>
    <p:sldId id="259" r:id="rId6"/>
    <p:sldId id="260" r:id="rId7"/>
    <p:sldId id="261" r:id="rId8"/>
    <p:sldId id="262" r:id="rId9"/>
    <p:sldId id="264" r:id="rId10"/>
    <p:sldId id="271" r:id="rId11"/>
    <p:sldId id="265" r:id="rId12"/>
    <p:sldId id="272" r:id="rId13"/>
    <p:sldId id="263" r:id="rId14"/>
    <p:sldId id="270" r:id="rId15"/>
    <p:sldId id="269" r:id="rId16"/>
    <p:sldId id="273" r:id="rId17"/>
    <p:sldId id="266" r:id="rId18"/>
    <p:sldId id="267" r:id="rId19"/>
  </p:sldIdLst>
  <p:sldSz cx="14630400" cy="8229600"/>
  <p:notesSz cx="8229600" cy="14630400"/>
  <p:embeddedFontLst>
    <p:embeddedFont>
      <p:font typeface="DM Sans Medium" pitchFamily="2" charset="0"/>
      <p:regular r:id="rId21"/>
    </p:embeddedFont>
    <p:embeddedFont>
      <p:font typeface="Inte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876"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828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9.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64387"/>
            <a:ext cx="5239820" cy="7900826"/>
          </a:xfrm>
          <a:prstGeom prst="rect">
            <a:avLst/>
          </a:prstGeom>
        </p:spPr>
      </p:pic>
      <p:sp>
        <p:nvSpPr>
          <p:cNvPr id="3" name="Text 0"/>
          <p:cNvSpPr/>
          <p:nvPr/>
        </p:nvSpPr>
        <p:spPr>
          <a:xfrm>
            <a:off x="793790" y="2697242"/>
            <a:ext cx="7556421" cy="2835116"/>
          </a:xfrm>
          <a:prstGeom prst="rect">
            <a:avLst/>
          </a:prstGeom>
          <a:noFill/>
          <a:ln/>
        </p:spPr>
        <p:txBody>
          <a:bodyPr wrap="square" lIns="0" tIns="0" rIns="0" bIns="0" rtlCol="0" anchor="t"/>
          <a:lstStyle/>
          <a:p>
            <a:pPr marL="0" indent="0" algn="l">
              <a:lnSpc>
                <a:spcPts val="5550"/>
              </a:lnSpc>
              <a:buNone/>
            </a:pPr>
            <a:r>
              <a:rPr lang="en-IN" sz="4800" b="1" i="0" dirty="0" err="1">
                <a:effectLst/>
                <a:latin typeface="Times New Roman" panose="02020603050405020304" pitchFamily="18" charset="0"/>
                <a:cs typeface="Times New Roman" panose="02020603050405020304" pitchFamily="18" charset="0"/>
              </a:rPr>
              <a:t>AgroScan</a:t>
            </a:r>
            <a:r>
              <a:rPr lang="en-IN" sz="4800" b="1" i="0" dirty="0">
                <a:effectLst/>
                <a:latin typeface="Times New Roman" panose="02020603050405020304" pitchFamily="18" charset="0"/>
                <a:cs typeface="Times New Roman" panose="02020603050405020304" pitchFamily="18" charset="0"/>
              </a:rPr>
              <a:t>:</a:t>
            </a:r>
            <a:r>
              <a:rPr lang="en-US" sz="4450" dirty="0">
                <a:solidFill>
                  <a:srgbClr val="161613"/>
                </a:solidFill>
                <a:latin typeface="Times New Roman" panose="02020603050405020304" pitchFamily="18" charset="0"/>
                <a:ea typeface="DM Sans Medium" pitchFamily="34" charset="-122"/>
                <a:cs typeface="Times New Roman" panose="02020603050405020304" pitchFamily="18" charset="0"/>
              </a:rPr>
              <a:t>Citrus Leaf Disease Detection</a:t>
            </a:r>
            <a:endParaRPr lang="en-US" sz="44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539E6-3A80-C217-95A9-E12FE609C60B}"/>
              </a:ext>
            </a:extLst>
          </p:cNvPr>
          <p:cNvSpPr txBox="1"/>
          <p:nvPr/>
        </p:nvSpPr>
        <p:spPr>
          <a:xfrm>
            <a:off x="895148" y="762182"/>
            <a:ext cx="9423133" cy="646331"/>
          </a:xfrm>
          <a:prstGeom prst="rect">
            <a:avLst/>
          </a:prstGeom>
          <a:noFill/>
        </p:spPr>
        <p:txBody>
          <a:bodyPr wrap="square" rtlCol="0">
            <a:spAutoFit/>
          </a:bodyPr>
          <a:lstStyle/>
          <a:p>
            <a:r>
              <a:rPr lang="en-IN" sz="3600" b="1" dirty="0"/>
              <a:t>Confusion Matrix And Classification Report</a:t>
            </a:r>
          </a:p>
        </p:txBody>
      </p:sp>
      <p:pic>
        <p:nvPicPr>
          <p:cNvPr id="5" name="Picture 4" descr="A screenshot of a computer&#10;&#10;AI-generated content may be incorrect.">
            <a:extLst>
              <a:ext uri="{FF2B5EF4-FFF2-40B4-BE49-F238E27FC236}">
                <a16:creationId xmlns:a16="http://schemas.microsoft.com/office/drawing/2014/main" id="{FAC6C9D7-4093-1760-0FCD-81D24A1B2A9D}"/>
              </a:ext>
            </a:extLst>
          </p:cNvPr>
          <p:cNvPicPr>
            <a:picLocks noChangeAspect="1"/>
          </p:cNvPicPr>
          <p:nvPr/>
        </p:nvPicPr>
        <p:blipFill>
          <a:blip r:embed="rId2"/>
          <a:stretch>
            <a:fillRect/>
          </a:stretch>
        </p:blipFill>
        <p:spPr>
          <a:xfrm>
            <a:off x="991402" y="1619844"/>
            <a:ext cx="12493592" cy="6109242"/>
          </a:xfrm>
          <a:prstGeom prst="rect">
            <a:avLst/>
          </a:prstGeom>
        </p:spPr>
      </p:pic>
    </p:spTree>
    <p:extLst>
      <p:ext uri="{BB962C8B-B14F-4D97-AF65-F5344CB8AC3E}">
        <p14:creationId xmlns:p14="http://schemas.microsoft.com/office/powerpoint/2010/main" val="424221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63573"/>
            <a:ext cx="10610850" cy="566976"/>
          </a:xfrm>
          <a:prstGeom prst="rect">
            <a:avLst/>
          </a:prstGeom>
          <a:noFill/>
          <a:ln/>
        </p:spPr>
        <p:txBody>
          <a:bodyPr wrap="none" lIns="0" tIns="0" rIns="0" bIns="0" rtlCol="0" anchor="t"/>
          <a:lstStyle/>
          <a:p>
            <a:pPr marL="0" indent="0" algn="l">
              <a:lnSpc>
                <a:spcPts val="4450"/>
              </a:lnSpc>
              <a:buNone/>
            </a:pPr>
            <a:r>
              <a:rPr lang="en-US" sz="3550" dirty="0">
                <a:solidFill>
                  <a:srgbClr val="161613"/>
                </a:solidFill>
                <a:latin typeface="DM Sans Medium" pitchFamily="34" charset="0"/>
                <a:ea typeface="DM Sans Medium" pitchFamily="34" charset="-122"/>
                <a:cs typeface="DM Sans Medium" pitchFamily="34" charset="-120"/>
              </a:rPr>
              <a:t>DenseNet201: Feature Reuse for Robust Detection</a:t>
            </a:r>
            <a:endParaRPr lang="en-US" sz="3550" dirty="0"/>
          </a:p>
        </p:txBody>
      </p:sp>
      <p:sp>
        <p:nvSpPr>
          <p:cNvPr id="3" name="Text 1"/>
          <p:cNvSpPr/>
          <p:nvPr/>
        </p:nvSpPr>
        <p:spPr>
          <a:xfrm>
            <a:off x="793790" y="2074783"/>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DenseNet201's architecture is characterised by its </a:t>
            </a:r>
            <a:r>
              <a:rPr lang="en-US" sz="1750" b="1" dirty="0">
                <a:solidFill>
                  <a:srgbClr val="161613"/>
                </a:solidFill>
                <a:latin typeface="Inter" pitchFamily="34" charset="0"/>
                <a:ea typeface="Inter" pitchFamily="34" charset="-122"/>
                <a:cs typeface="Inter" pitchFamily="34" charset="-120"/>
              </a:rPr>
              <a:t>dense connectivity pattern</a:t>
            </a:r>
            <a:r>
              <a:rPr lang="en-US" sz="1750" dirty="0">
                <a:solidFill>
                  <a:srgbClr val="161613"/>
                </a:solidFill>
                <a:latin typeface="Inter" pitchFamily="34" charset="0"/>
                <a:ea typeface="Inter" pitchFamily="34" charset="-122"/>
                <a:cs typeface="Inter" pitchFamily="34" charset="-120"/>
              </a:rPr>
              <a:t>, where each layer directly connects to every subsequent layer, ensuring maximum information flow throughout the network.</a:t>
            </a:r>
            <a:endParaRPr lang="en-US" sz="1750" dirty="0"/>
          </a:p>
        </p:txBody>
      </p:sp>
      <p:sp>
        <p:nvSpPr>
          <p:cNvPr id="4" name="Text 2"/>
          <p:cNvSpPr/>
          <p:nvPr/>
        </p:nvSpPr>
        <p:spPr>
          <a:xfrm>
            <a:off x="793790" y="3367564"/>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This dense connectivity allows the model to </a:t>
            </a:r>
            <a:r>
              <a:rPr lang="en-US" sz="1750" b="1" dirty="0">
                <a:solidFill>
                  <a:srgbClr val="161613"/>
                </a:solidFill>
                <a:latin typeface="Inter" pitchFamily="34" charset="0"/>
                <a:ea typeface="Inter" pitchFamily="34" charset="-122"/>
                <a:cs typeface="Inter" pitchFamily="34" charset="-120"/>
              </a:rPr>
              <a:t>efficiently capture multi-scale features</a:t>
            </a:r>
            <a:r>
              <a:rPr lang="en-US" sz="1750" dirty="0">
                <a:solidFill>
                  <a:srgbClr val="161613"/>
                </a:solidFill>
                <a:latin typeface="Inter" pitchFamily="34" charset="0"/>
                <a:ea typeface="Inter" pitchFamily="34" charset="-122"/>
                <a:cs typeface="Inter" pitchFamily="34" charset="-120"/>
              </a:rPr>
              <a:t>, ranging from small spots and textures to larger lesion shapes, which are crucial for accurate disease identification.</a:t>
            </a:r>
            <a:endParaRPr lang="en-US" sz="1750" dirty="0"/>
          </a:p>
        </p:txBody>
      </p:sp>
      <p:sp>
        <p:nvSpPr>
          <p:cNvPr id="5" name="Text 3"/>
          <p:cNvSpPr/>
          <p:nvPr/>
        </p:nvSpPr>
        <p:spPr>
          <a:xfrm>
            <a:off x="793790" y="4660344"/>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Despite its profound depth, DenseNet201 typically requires </a:t>
            </a:r>
            <a:r>
              <a:rPr lang="en-US" sz="1750" b="1" dirty="0">
                <a:solidFill>
                  <a:srgbClr val="161613"/>
                </a:solidFill>
                <a:latin typeface="Inter" pitchFamily="34" charset="0"/>
                <a:ea typeface="Inter" pitchFamily="34" charset="-122"/>
                <a:cs typeface="Inter" pitchFamily="34" charset="-120"/>
              </a:rPr>
              <a:t>fewer parameters</a:t>
            </a:r>
            <a:r>
              <a:rPr lang="en-US" sz="1750" dirty="0">
                <a:solidFill>
                  <a:srgbClr val="161613"/>
                </a:solidFill>
                <a:latin typeface="Inter" pitchFamily="34" charset="0"/>
                <a:ea typeface="Inter" pitchFamily="34" charset="-122"/>
                <a:cs typeface="Inter" pitchFamily="34" charset="-120"/>
              </a:rPr>
              <a:t> compared to other very deep models like ResNet, due to its efficient feature reuse mechanism.</a:t>
            </a:r>
            <a:endParaRPr lang="en-US" sz="1750" dirty="0"/>
          </a:p>
        </p:txBody>
      </p:sp>
      <p:sp>
        <p:nvSpPr>
          <p:cNvPr id="6" name="Text 4"/>
          <p:cNvSpPr/>
          <p:nvPr/>
        </p:nvSpPr>
        <p:spPr>
          <a:xfrm>
            <a:off x="793790" y="59531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It proves particularly effective in </a:t>
            </a:r>
            <a:r>
              <a:rPr lang="en-US" sz="1750" b="1" dirty="0">
                <a:solidFill>
                  <a:srgbClr val="161613"/>
                </a:solidFill>
                <a:latin typeface="Inter" pitchFamily="34" charset="0"/>
                <a:ea typeface="Inter" pitchFamily="34" charset="-122"/>
                <a:cs typeface="Inter" pitchFamily="34" charset="-120"/>
              </a:rPr>
              <a:t>distinguishing between visually similar diseases</a:t>
            </a:r>
            <a:r>
              <a:rPr lang="en-US" sz="1750" dirty="0">
                <a:solidFill>
                  <a:srgbClr val="161613"/>
                </a:solidFill>
                <a:latin typeface="Inter" pitchFamily="34" charset="0"/>
                <a:ea typeface="Inter" pitchFamily="34" charset="-122"/>
                <a:cs typeface="Inter" pitchFamily="34" charset="-120"/>
              </a:rPr>
              <a:t>, for example, differentiating between black spot and melanacies, which often pose challenges for other models.</a:t>
            </a:r>
            <a:endParaRPr lang="en-US" sz="1750" dirty="0"/>
          </a:p>
        </p:txBody>
      </p:sp>
      <p:pic>
        <p:nvPicPr>
          <p:cNvPr id="7" name="Image 0" descr="preencoded.png"/>
          <p:cNvPicPr>
            <a:picLocks noChangeAspect="1"/>
          </p:cNvPicPr>
          <p:nvPr/>
        </p:nvPicPr>
        <p:blipFill>
          <a:blip r:embed="rId3"/>
          <a:stretch>
            <a:fillRect/>
          </a:stretch>
        </p:blipFill>
        <p:spPr>
          <a:xfrm>
            <a:off x="8959096" y="2125861"/>
            <a:ext cx="4885015" cy="48850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FCA822-E0BF-9626-1FA7-B3F1FD59C534}"/>
              </a:ext>
            </a:extLst>
          </p:cNvPr>
          <p:cNvSpPr txBox="1"/>
          <p:nvPr/>
        </p:nvSpPr>
        <p:spPr>
          <a:xfrm>
            <a:off x="927100" y="850900"/>
            <a:ext cx="9664700" cy="646331"/>
          </a:xfrm>
          <a:prstGeom prst="rect">
            <a:avLst/>
          </a:prstGeom>
          <a:noFill/>
        </p:spPr>
        <p:txBody>
          <a:bodyPr wrap="square" rtlCol="0">
            <a:spAutoFit/>
          </a:bodyPr>
          <a:lstStyle/>
          <a:p>
            <a:r>
              <a:rPr lang="en-IN" sz="3600" b="1" dirty="0"/>
              <a:t>Confusion Matrix And Classification Report</a:t>
            </a:r>
          </a:p>
        </p:txBody>
      </p:sp>
      <p:pic>
        <p:nvPicPr>
          <p:cNvPr id="4" name="Picture 3" descr="A screenshot of a computer&#10;&#10;AI-generated content may be incorrect.">
            <a:extLst>
              <a:ext uri="{FF2B5EF4-FFF2-40B4-BE49-F238E27FC236}">
                <a16:creationId xmlns:a16="http://schemas.microsoft.com/office/drawing/2014/main" id="{B7C72E11-B51F-A38F-791B-7D3BD9D23E7D}"/>
              </a:ext>
            </a:extLst>
          </p:cNvPr>
          <p:cNvPicPr>
            <a:picLocks noChangeAspect="1"/>
          </p:cNvPicPr>
          <p:nvPr/>
        </p:nvPicPr>
        <p:blipFill>
          <a:blip r:embed="rId2"/>
          <a:stretch>
            <a:fillRect/>
          </a:stretch>
        </p:blipFill>
        <p:spPr>
          <a:xfrm>
            <a:off x="1079500" y="1663700"/>
            <a:ext cx="12420600" cy="6045200"/>
          </a:xfrm>
          <a:prstGeom prst="rect">
            <a:avLst/>
          </a:prstGeom>
        </p:spPr>
      </p:pic>
    </p:spTree>
    <p:extLst>
      <p:ext uri="{BB962C8B-B14F-4D97-AF65-F5344CB8AC3E}">
        <p14:creationId xmlns:p14="http://schemas.microsoft.com/office/powerpoint/2010/main" val="148118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71538"/>
            <a:ext cx="7860268" cy="566976"/>
          </a:xfrm>
          <a:prstGeom prst="rect">
            <a:avLst/>
          </a:prstGeom>
          <a:noFill/>
          <a:ln/>
        </p:spPr>
        <p:txBody>
          <a:bodyPr wrap="none" lIns="0" tIns="0" rIns="0" bIns="0" rtlCol="0" anchor="t"/>
          <a:lstStyle/>
          <a:p>
            <a:pPr marL="0" indent="0" algn="l">
              <a:lnSpc>
                <a:spcPts val="4450"/>
              </a:lnSpc>
              <a:buNone/>
            </a:pPr>
            <a:r>
              <a:rPr lang="en-US" sz="3550" dirty="0">
                <a:solidFill>
                  <a:srgbClr val="161613"/>
                </a:solidFill>
                <a:latin typeface="DM Sans Medium" pitchFamily="34" charset="0"/>
                <a:ea typeface="DM Sans Medium" pitchFamily="34" charset="-122"/>
                <a:cs typeface="DM Sans Medium" pitchFamily="34" charset="-120"/>
              </a:rPr>
              <a:t>How AlexNet Works for Classification</a:t>
            </a:r>
            <a:endParaRPr lang="en-US" sz="3550" dirty="0"/>
          </a:p>
        </p:txBody>
      </p:sp>
      <p:sp>
        <p:nvSpPr>
          <p:cNvPr id="3" name="Text 1"/>
          <p:cNvSpPr/>
          <p:nvPr/>
        </p:nvSpPr>
        <p:spPr>
          <a:xfrm>
            <a:off x="793790" y="1982748"/>
            <a:ext cx="7604284"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AlexNet processes input images by resizing them to </a:t>
            </a:r>
            <a:r>
              <a:rPr lang="en-US" sz="1750" b="1" dirty="0">
                <a:solidFill>
                  <a:srgbClr val="161613"/>
                </a:solidFill>
                <a:latin typeface="Inter" pitchFamily="34" charset="0"/>
                <a:ea typeface="Inter" pitchFamily="34" charset="-122"/>
                <a:cs typeface="Inter" pitchFamily="34" charset="-120"/>
              </a:rPr>
              <a:t>227x227 pixels</a:t>
            </a:r>
            <a:r>
              <a:rPr lang="en-US" sz="1750" dirty="0">
                <a:solidFill>
                  <a:srgbClr val="161613"/>
                </a:solidFill>
                <a:latin typeface="Inter" pitchFamily="34" charset="0"/>
                <a:ea typeface="Inter" pitchFamily="34" charset="-122"/>
                <a:cs typeface="Inter" pitchFamily="34" charset="-120"/>
              </a:rPr>
              <a:t>.</a:t>
            </a:r>
            <a:endParaRPr lang="en-US" sz="1750" dirty="0"/>
          </a:p>
        </p:txBody>
      </p:sp>
      <p:sp>
        <p:nvSpPr>
          <p:cNvPr id="4" name="Text 2"/>
          <p:cNvSpPr/>
          <p:nvPr/>
        </p:nvSpPr>
        <p:spPr>
          <a:xfrm>
            <a:off x="793790" y="2549723"/>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It employs a series of convolutional layers to automatically extract fundamental features such as </a:t>
            </a:r>
            <a:r>
              <a:rPr lang="en-US" sz="1750" b="1" dirty="0">
                <a:solidFill>
                  <a:srgbClr val="161613"/>
                </a:solidFill>
                <a:latin typeface="Inter" pitchFamily="34" charset="0"/>
                <a:ea typeface="Inter" pitchFamily="34" charset="-122"/>
                <a:cs typeface="Inter" pitchFamily="34" charset="-120"/>
              </a:rPr>
              <a:t>edges, textures, and simple shapes</a:t>
            </a:r>
            <a:r>
              <a:rPr lang="en-US" sz="1750" dirty="0">
                <a:solidFill>
                  <a:srgbClr val="161613"/>
                </a:solidFill>
                <a:latin typeface="Inter" pitchFamily="34" charset="0"/>
                <a:ea typeface="Inter" pitchFamily="34" charset="-122"/>
                <a:cs typeface="Inter" pitchFamily="34" charset="-120"/>
              </a:rPr>
              <a:t> from the citrus leaf images.</a:t>
            </a:r>
            <a:endParaRPr lang="en-US" sz="1750" dirty="0"/>
          </a:p>
        </p:txBody>
      </p:sp>
      <p:sp>
        <p:nvSpPr>
          <p:cNvPr id="5" name="Text 3"/>
          <p:cNvSpPr/>
          <p:nvPr/>
        </p:nvSpPr>
        <p:spPr>
          <a:xfrm>
            <a:off x="793790" y="3842504"/>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These extracted features are then fed into </a:t>
            </a:r>
            <a:r>
              <a:rPr lang="en-US" sz="1750" b="1" dirty="0">
                <a:solidFill>
                  <a:srgbClr val="161613"/>
                </a:solidFill>
                <a:latin typeface="Inter" pitchFamily="34" charset="0"/>
                <a:ea typeface="Inter" pitchFamily="34" charset="-122"/>
                <a:cs typeface="Inter" pitchFamily="34" charset="-120"/>
              </a:rPr>
              <a:t>fully connected layers</a:t>
            </a:r>
            <a:r>
              <a:rPr lang="en-US" sz="1750" dirty="0">
                <a:solidFill>
                  <a:srgbClr val="161613"/>
                </a:solidFill>
                <a:latin typeface="Inter" pitchFamily="34" charset="0"/>
                <a:ea typeface="Inter" pitchFamily="34" charset="-122"/>
                <a:cs typeface="Inter" pitchFamily="34" charset="-120"/>
              </a:rPr>
              <a:t>, which are responsible for classifying the images into specific disease categories.</a:t>
            </a:r>
            <a:endParaRPr lang="en-US" sz="1750" dirty="0"/>
          </a:p>
        </p:txBody>
      </p:sp>
      <p:sp>
        <p:nvSpPr>
          <p:cNvPr id="6" name="Text 4"/>
          <p:cNvSpPr/>
          <p:nvPr/>
        </p:nvSpPr>
        <p:spPr>
          <a:xfrm>
            <a:off x="793790" y="5135285"/>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Its primary </a:t>
            </a:r>
            <a:r>
              <a:rPr lang="en-US" sz="1750" dirty="0">
                <a:solidFill>
                  <a:srgbClr val="28282F"/>
                </a:solidFill>
                <a:latin typeface="Inter" pitchFamily="34" charset="0"/>
                <a:ea typeface="Inter" pitchFamily="34" charset="-122"/>
                <a:cs typeface="Inter" pitchFamily="34" charset="-120"/>
              </a:rPr>
              <a:t>strength</a:t>
            </a:r>
            <a:r>
              <a:rPr lang="en-US" sz="1750" dirty="0">
                <a:solidFill>
                  <a:srgbClr val="161613"/>
                </a:solidFill>
                <a:latin typeface="Inter" pitchFamily="34" charset="0"/>
                <a:ea typeface="Inter" pitchFamily="34" charset="-122"/>
                <a:cs typeface="Inter" pitchFamily="34" charset="-120"/>
              </a:rPr>
              <a:t> lies in its relatively </a:t>
            </a:r>
            <a:r>
              <a:rPr lang="en-US" sz="1750" b="1" dirty="0">
                <a:solidFill>
                  <a:srgbClr val="161613"/>
                </a:solidFill>
                <a:latin typeface="Inter" pitchFamily="34" charset="0"/>
                <a:ea typeface="Inter" pitchFamily="34" charset="-122"/>
                <a:cs typeface="Inter" pitchFamily="34" charset="-120"/>
              </a:rPr>
              <a:t>faster training</a:t>
            </a:r>
            <a:r>
              <a:rPr lang="en-US" sz="1750" dirty="0">
                <a:solidFill>
                  <a:srgbClr val="161613"/>
                </a:solidFill>
                <a:latin typeface="Inter" pitchFamily="34" charset="0"/>
                <a:ea typeface="Inter" pitchFamily="34" charset="-122"/>
                <a:cs typeface="Inter" pitchFamily="34" charset="-120"/>
              </a:rPr>
              <a:t> time and simpler architectural design.</a:t>
            </a:r>
            <a:endParaRPr lang="en-US" sz="1750" dirty="0"/>
          </a:p>
        </p:txBody>
      </p:sp>
      <p:sp>
        <p:nvSpPr>
          <p:cNvPr id="7" name="Text 5"/>
          <p:cNvSpPr/>
          <p:nvPr/>
        </p:nvSpPr>
        <p:spPr>
          <a:xfrm>
            <a:off x="793790" y="6065163"/>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However, a key </a:t>
            </a:r>
            <a:r>
              <a:rPr lang="en-US" sz="1750" dirty="0">
                <a:solidFill>
                  <a:srgbClr val="28282F"/>
                </a:solidFill>
                <a:latin typeface="Inter" pitchFamily="34" charset="0"/>
                <a:ea typeface="Inter" pitchFamily="34" charset="-122"/>
                <a:cs typeface="Inter" pitchFamily="34" charset="-120"/>
              </a:rPr>
              <a:t>limitation</a:t>
            </a:r>
            <a:r>
              <a:rPr lang="en-US" sz="1750" dirty="0">
                <a:solidFill>
                  <a:srgbClr val="161613"/>
                </a:solidFill>
                <a:latin typeface="Inter" pitchFamily="34" charset="0"/>
                <a:ea typeface="Inter" pitchFamily="34" charset="-122"/>
                <a:cs typeface="Inter" pitchFamily="34" charset="-120"/>
              </a:rPr>
              <a:t> is its reduced accuracy when dealing with complex and subtle disease features that require more intricate pattern recognition.</a:t>
            </a:r>
            <a:endParaRPr lang="en-US" sz="1750" dirty="0"/>
          </a:p>
        </p:txBody>
      </p:sp>
      <p:pic>
        <p:nvPicPr>
          <p:cNvPr id="8" name="Image 0" descr="preencoded.png"/>
          <p:cNvPicPr>
            <a:picLocks noChangeAspect="1"/>
          </p:cNvPicPr>
          <p:nvPr/>
        </p:nvPicPr>
        <p:blipFill>
          <a:blip r:embed="rId3"/>
          <a:stretch>
            <a:fillRect/>
          </a:stretch>
        </p:blipFill>
        <p:spPr>
          <a:xfrm>
            <a:off x="8959096" y="2033826"/>
            <a:ext cx="4885015" cy="48850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F1B3A1-DF8E-2476-6EAE-1A32205C88B8}"/>
              </a:ext>
            </a:extLst>
          </p:cNvPr>
          <p:cNvSpPr txBox="1"/>
          <p:nvPr/>
        </p:nvSpPr>
        <p:spPr>
          <a:xfrm>
            <a:off x="1049153" y="606392"/>
            <a:ext cx="8537609" cy="584775"/>
          </a:xfrm>
          <a:prstGeom prst="rect">
            <a:avLst/>
          </a:prstGeom>
          <a:noFill/>
        </p:spPr>
        <p:txBody>
          <a:bodyPr wrap="square" rtlCol="0">
            <a:spAutoFit/>
          </a:bodyPr>
          <a:lstStyle/>
          <a:p>
            <a:r>
              <a:rPr lang="en-IN" sz="3200" b="1" dirty="0"/>
              <a:t>Confusion Matrix And Classification Report</a:t>
            </a:r>
          </a:p>
        </p:txBody>
      </p:sp>
      <p:pic>
        <p:nvPicPr>
          <p:cNvPr id="5" name="Picture 4" descr="A screenshot of a computer&#10;&#10;AI-generated content may be incorrect.">
            <a:extLst>
              <a:ext uri="{FF2B5EF4-FFF2-40B4-BE49-F238E27FC236}">
                <a16:creationId xmlns:a16="http://schemas.microsoft.com/office/drawing/2014/main" id="{FA127A18-4C04-2F6B-AEA1-2F4AE346A533}"/>
              </a:ext>
            </a:extLst>
          </p:cNvPr>
          <p:cNvPicPr>
            <a:picLocks noChangeAspect="1"/>
          </p:cNvPicPr>
          <p:nvPr/>
        </p:nvPicPr>
        <p:blipFill>
          <a:blip r:embed="rId2"/>
          <a:stretch>
            <a:fillRect/>
          </a:stretch>
        </p:blipFill>
        <p:spPr>
          <a:xfrm>
            <a:off x="1049153" y="1376412"/>
            <a:ext cx="12503217" cy="6399333"/>
          </a:xfrm>
          <a:prstGeom prst="rect">
            <a:avLst/>
          </a:prstGeom>
        </p:spPr>
      </p:pic>
    </p:spTree>
    <p:extLst>
      <p:ext uri="{BB962C8B-B14F-4D97-AF65-F5344CB8AC3E}">
        <p14:creationId xmlns:p14="http://schemas.microsoft.com/office/powerpoint/2010/main" val="294176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30B6E-44F6-41CD-BBC1-FAA7EB288396}"/>
              </a:ext>
            </a:extLst>
          </p:cNvPr>
          <p:cNvSpPr txBox="1"/>
          <p:nvPr/>
        </p:nvSpPr>
        <p:spPr>
          <a:xfrm>
            <a:off x="698643" y="184666"/>
            <a:ext cx="5640513" cy="830997"/>
          </a:xfrm>
          <a:prstGeom prst="rect">
            <a:avLst/>
          </a:prstGeom>
          <a:noFill/>
        </p:spPr>
        <p:txBody>
          <a:bodyPr wrap="square" rtlCol="0">
            <a:spAutoFit/>
          </a:bodyPr>
          <a:lstStyle/>
          <a:p>
            <a:r>
              <a:rPr lang="en-US" sz="4800" b="1" dirty="0"/>
              <a:t>OUTPUTS</a:t>
            </a:r>
            <a:endParaRPr lang="en-IN" sz="4800" b="1" dirty="0"/>
          </a:p>
        </p:txBody>
      </p:sp>
      <p:pic>
        <p:nvPicPr>
          <p:cNvPr id="4" name="Picture 3" descr="A green leaf on a white background&#10;&#10;AI-generated content may be incorrect.">
            <a:extLst>
              <a:ext uri="{FF2B5EF4-FFF2-40B4-BE49-F238E27FC236}">
                <a16:creationId xmlns:a16="http://schemas.microsoft.com/office/drawing/2014/main" id="{ADA568FF-4AC5-1DDD-45C6-BFC8F557EEE0}"/>
              </a:ext>
            </a:extLst>
          </p:cNvPr>
          <p:cNvPicPr>
            <a:picLocks noChangeAspect="1"/>
          </p:cNvPicPr>
          <p:nvPr/>
        </p:nvPicPr>
        <p:blipFill>
          <a:blip r:embed="rId2"/>
          <a:stretch>
            <a:fillRect/>
          </a:stretch>
        </p:blipFill>
        <p:spPr>
          <a:xfrm>
            <a:off x="277403" y="1150706"/>
            <a:ext cx="7140539" cy="6770669"/>
          </a:xfrm>
          <a:prstGeom prst="rect">
            <a:avLst/>
          </a:prstGeom>
        </p:spPr>
      </p:pic>
      <p:pic>
        <p:nvPicPr>
          <p:cNvPr id="6" name="Picture 5" descr="A close-up of a plant&#10;&#10;AI-generated content may be incorrect.">
            <a:extLst>
              <a:ext uri="{FF2B5EF4-FFF2-40B4-BE49-F238E27FC236}">
                <a16:creationId xmlns:a16="http://schemas.microsoft.com/office/drawing/2014/main" id="{19669E7F-2FC7-FE76-6036-C51838D6CCB4}"/>
              </a:ext>
            </a:extLst>
          </p:cNvPr>
          <p:cNvPicPr>
            <a:picLocks noChangeAspect="1"/>
          </p:cNvPicPr>
          <p:nvPr/>
        </p:nvPicPr>
        <p:blipFill>
          <a:blip r:embed="rId3"/>
          <a:stretch>
            <a:fillRect/>
          </a:stretch>
        </p:blipFill>
        <p:spPr>
          <a:xfrm>
            <a:off x="7756989" y="1122233"/>
            <a:ext cx="6719299" cy="6799142"/>
          </a:xfrm>
          <a:prstGeom prst="rect">
            <a:avLst/>
          </a:prstGeom>
        </p:spPr>
      </p:pic>
    </p:spTree>
    <p:extLst>
      <p:ext uri="{BB962C8B-B14F-4D97-AF65-F5344CB8AC3E}">
        <p14:creationId xmlns:p14="http://schemas.microsoft.com/office/powerpoint/2010/main" val="924243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30B6E-44F6-41CD-BBC1-FAA7EB288396}"/>
              </a:ext>
            </a:extLst>
          </p:cNvPr>
          <p:cNvSpPr txBox="1"/>
          <p:nvPr/>
        </p:nvSpPr>
        <p:spPr>
          <a:xfrm>
            <a:off x="698643" y="184666"/>
            <a:ext cx="5640513" cy="830997"/>
          </a:xfrm>
          <a:prstGeom prst="rect">
            <a:avLst/>
          </a:prstGeom>
          <a:noFill/>
        </p:spPr>
        <p:txBody>
          <a:bodyPr wrap="square" rtlCol="0">
            <a:spAutoFit/>
          </a:bodyPr>
          <a:lstStyle/>
          <a:p>
            <a:r>
              <a:rPr lang="en-US" sz="4800" b="1" dirty="0"/>
              <a:t>OUTPUTS</a:t>
            </a:r>
            <a:endParaRPr lang="en-IN" sz="4800" b="1" dirty="0"/>
          </a:p>
        </p:txBody>
      </p:sp>
      <p:pic>
        <p:nvPicPr>
          <p:cNvPr id="5" name="Picture 4" descr="A yellow leaf on a white background&#10;&#10;AI-generated content may be incorrect.">
            <a:extLst>
              <a:ext uri="{FF2B5EF4-FFF2-40B4-BE49-F238E27FC236}">
                <a16:creationId xmlns:a16="http://schemas.microsoft.com/office/drawing/2014/main" id="{4FB40D04-93CE-2B31-137B-4E2C5672E608}"/>
              </a:ext>
            </a:extLst>
          </p:cNvPr>
          <p:cNvPicPr>
            <a:picLocks noChangeAspect="1"/>
          </p:cNvPicPr>
          <p:nvPr/>
        </p:nvPicPr>
        <p:blipFill>
          <a:blip r:embed="rId2"/>
          <a:stretch>
            <a:fillRect/>
          </a:stretch>
        </p:blipFill>
        <p:spPr>
          <a:xfrm>
            <a:off x="236306" y="1015663"/>
            <a:ext cx="4643919" cy="7029271"/>
          </a:xfrm>
          <a:prstGeom prst="rect">
            <a:avLst/>
          </a:prstGeom>
        </p:spPr>
      </p:pic>
      <p:pic>
        <p:nvPicPr>
          <p:cNvPr id="8" name="Picture 7" descr="A green leaf with brown spots&#10;&#10;AI-generated content may be incorrect.">
            <a:extLst>
              <a:ext uri="{FF2B5EF4-FFF2-40B4-BE49-F238E27FC236}">
                <a16:creationId xmlns:a16="http://schemas.microsoft.com/office/drawing/2014/main" id="{A380913D-AD8D-085E-35F2-2117A856A3F7}"/>
              </a:ext>
            </a:extLst>
          </p:cNvPr>
          <p:cNvPicPr>
            <a:picLocks noChangeAspect="1"/>
          </p:cNvPicPr>
          <p:nvPr/>
        </p:nvPicPr>
        <p:blipFill>
          <a:blip r:embed="rId3"/>
          <a:stretch>
            <a:fillRect/>
          </a:stretch>
        </p:blipFill>
        <p:spPr>
          <a:xfrm>
            <a:off x="4993240" y="1015664"/>
            <a:ext cx="4756937" cy="7029270"/>
          </a:xfrm>
          <a:prstGeom prst="rect">
            <a:avLst/>
          </a:prstGeom>
        </p:spPr>
      </p:pic>
      <p:pic>
        <p:nvPicPr>
          <p:cNvPr id="10" name="Picture 9" descr="A close up of a leaf&#10;&#10;AI-generated content may be incorrect.">
            <a:extLst>
              <a:ext uri="{FF2B5EF4-FFF2-40B4-BE49-F238E27FC236}">
                <a16:creationId xmlns:a16="http://schemas.microsoft.com/office/drawing/2014/main" id="{A8D562E3-2171-7625-E3D9-FC5A7B1CB08A}"/>
              </a:ext>
            </a:extLst>
          </p:cNvPr>
          <p:cNvPicPr>
            <a:picLocks noChangeAspect="1"/>
          </p:cNvPicPr>
          <p:nvPr/>
        </p:nvPicPr>
        <p:blipFill>
          <a:blip r:embed="rId4"/>
          <a:stretch>
            <a:fillRect/>
          </a:stretch>
        </p:blipFill>
        <p:spPr>
          <a:xfrm>
            <a:off x="9863192" y="1015664"/>
            <a:ext cx="4643918" cy="7029270"/>
          </a:xfrm>
          <a:prstGeom prst="rect">
            <a:avLst/>
          </a:prstGeom>
        </p:spPr>
      </p:pic>
    </p:spTree>
    <p:extLst>
      <p:ext uri="{BB962C8B-B14F-4D97-AF65-F5344CB8AC3E}">
        <p14:creationId xmlns:p14="http://schemas.microsoft.com/office/powerpoint/2010/main" val="302796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9558" y="164387"/>
            <a:ext cx="5159682" cy="7849456"/>
          </a:xfrm>
          <a:prstGeom prst="rect">
            <a:avLst/>
          </a:prstGeom>
        </p:spPr>
      </p:pic>
      <p:sp>
        <p:nvSpPr>
          <p:cNvPr id="3" name="Text 0"/>
          <p:cNvSpPr/>
          <p:nvPr/>
        </p:nvSpPr>
        <p:spPr>
          <a:xfrm>
            <a:off x="6195179" y="556855"/>
            <a:ext cx="7726442" cy="1012508"/>
          </a:xfrm>
          <a:prstGeom prst="rect">
            <a:avLst/>
          </a:prstGeom>
          <a:noFill/>
          <a:ln/>
        </p:spPr>
        <p:txBody>
          <a:bodyPr wrap="square" lIns="0" tIns="0" rIns="0" bIns="0" rtlCol="0" anchor="t"/>
          <a:lstStyle/>
          <a:p>
            <a:pPr marL="0" indent="0" algn="l">
              <a:lnSpc>
                <a:spcPts val="3950"/>
              </a:lnSpc>
              <a:buNone/>
            </a:pPr>
            <a:r>
              <a:rPr lang="en-US" sz="3150" dirty="0">
                <a:solidFill>
                  <a:srgbClr val="161613"/>
                </a:solidFill>
                <a:latin typeface="DM Sans Medium" pitchFamily="34" charset="0"/>
                <a:ea typeface="DM Sans Medium" pitchFamily="34" charset="-122"/>
                <a:cs typeface="DM Sans Medium" pitchFamily="34" charset="-120"/>
              </a:rPr>
              <a:t>Comparative Summary: Model Strengths &amp; Use Cases</a:t>
            </a:r>
            <a:endParaRPr lang="en-US" sz="3150" dirty="0"/>
          </a:p>
        </p:txBody>
      </p:sp>
      <p:sp>
        <p:nvSpPr>
          <p:cNvPr id="4" name="Shape 1"/>
          <p:cNvSpPr/>
          <p:nvPr/>
        </p:nvSpPr>
        <p:spPr>
          <a:xfrm>
            <a:off x="6195179" y="1873091"/>
            <a:ext cx="7726442" cy="4600932"/>
          </a:xfrm>
          <a:prstGeom prst="roundRect">
            <a:avLst>
              <a:gd name="adj" fmla="val 660"/>
            </a:avLst>
          </a:prstGeom>
          <a:solidFill>
            <a:srgbClr val="EDEBE3"/>
          </a:solidFill>
          <a:ln/>
        </p:spPr>
      </p:sp>
      <p:sp>
        <p:nvSpPr>
          <p:cNvPr id="5" name="Shape 2"/>
          <p:cNvSpPr/>
          <p:nvPr/>
        </p:nvSpPr>
        <p:spPr>
          <a:xfrm>
            <a:off x="6195179" y="1873091"/>
            <a:ext cx="3863221" cy="2786420"/>
          </a:xfrm>
          <a:prstGeom prst="roundRect">
            <a:avLst>
              <a:gd name="adj" fmla="val 1090"/>
            </a:avLst>
          </a:prstGeom>
          <a:solidFill>
            <a:srgbClr val="EDEBE3"/>
          </a:solidFill>
          <a:ln/>
        </p:spPr>
      </p:sp>
      <p:sp>
        <p:nvSpPr>
          <p:cNvPr id="6" name="Text 3"/>
          <p:cNvSpPr/>
          <p:nvPr/>
        </p:nvSpPr>
        <p:spPr>
          <a:xfrm>
            <a:off x="6397585" y="2075498"/>
            <a:ext cx="2531388" cy="316349"/>
          </a:xfrm>
          <a:prstGeom prst="rect">
            <a:avLst/>
          </a:prstGeom>
          <a:noFill/>
          <a:ln/>
        </p:spPr>
        <p:txBody>
          <a:bodyPr wrap="none" lIns="0" tIns="0" rIns="0" bIns="0" rtlCol="0" anchor="t"/>
          <a:lstStyle/>
          <a:p>
            <a:pPr marL="0" indent="0" algn="l">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AlexNet</a:t>
            </a:r>
            <a:endParaRPr lang="en-US" sz="1950" dirty="0"/>
          </a:p>
        </p:txBody>
      </p:sp>
      <p:sp>
        <p:nvSpPr>
          <p:cNvPr id="7" name="Text 4"/>
          <p:cNvSpPr/>
          <p:nvPr/>
        </p:nvSpPr>
        <p:spPr>
          <a:xfrm>
            <a:off x="6397585" y="2513290"/>
            <a:ext cx="3458408" cy="1943814"/>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A good baseline model, offering faster inference times. It is particularly suitable for deployment on systems with </a:t>
            </a:r>
            <a:r>
              <a:rPr lang="en-US" sz="1550" b="1" dirty="0">
                <a:solidFill>
                  <a:srgbClr val="161613"/>
                </a:solidFill>
                <a:latin typeface="Inter" pitchFamily="34" charset="0"/>
                <a:ea typeface="Inter" pitchFamily="34" charset="-122"/>
                <a:cs typeface="Inter" pitchFamily="34" charset="-120"/>
              </a:rPr>
              <a:t>limited computational hardware</a:t>
            </a:r>
            <a:r>
              <a:rPr lang="en-US" sz="1550" dirty="0">
                <a:solidFill>
                  <a:srgbClr val="161613"/>
                </a:solidFill>
                <a:latin typeface="Inter" pitchFamily="34" charset="0"/>
                <a:ea typeface="Inter" pitchFamily="34" charset="-122"/>
                <a:cs typeface="Inter" pitchFamily="34" charset="-120"/>
              </a:rPr>
              <a:t> resources.</a:t>
            </a:r>
            <a:endParaRPr lang="en-US" sz="1550" dirty="0"/>
          </a:p>
        </p:txBody>
      </p:sp>
      <p:sp>
        <p:nvSpPr>
          <p:cNvPr id="8" name="Shape 5"/>
          <p:cNvSpPr/>
          <p:nvPr/>
        </p:nvSpPr>
        <p:spPr>
          <a:xfrm>
            <a:off x="10058400" y="1873091"/>
            <a:ext cx="3863221" cy="2786420"/>
          </a:xfrm>
          <a:prstGeom prst="rect">
            <a:avLst/>
          </a:prstGeom>
          <a:solidFill>
            <a:srgbClr val="EDEBE3"/>
          </a:solidFill>
          <a:ln/>
        </p:spPr>
      </p:sp>
      <p:sp>
        <p:nvSpPr>
          <p:cNvPr id="9" name="Shape 6"/>
          <p:cNvSpPr/>
          <p:nvPr/>
        </p:nvSpPr>
        <p:spPr>
          <a:xfrm>
            <a:off x="10058400" y="1873091"/>
            <a:ext cx="22860" cy="2786420"/>
          </a:xfrm>
          <a:prstGeom prst="roundRect">
            <a:avLst>
              <a:gd name="adj" fmla="val 132886"/>
            </a:avLst>
          </a:prstGeom>
          <a:solidFill>
            <a:srgbClr val="D3D1C9"/>
          </a:solidFill>
          <a:ln/>
        </p:spPr>
      </p:sp>
      <p:sp>
        <p:nvSpPr>
          <p:cNvPr id="10" name="Text 7"/>
          <p:cNvSpPr/>
          <p:nvPr/>
        </p:nvSpPr>
        <p:spPr>
          <a:xfrm>
            <a:off x="10260806" y="2075498"/>
            <a:ext cx="2531388" cy="316349"/>
          </a:xfrm>
          <a:prstGeom prst="rect">
            <a:avLst/>
          </a:prstGeom>
          <a:noFill/>
          <a:ln/>
        </p:spPr>
        <p:txBody>
          <a:bodyPr wrap="none" lIns="0" tIns="0" rIns="0" bIns="0" rtlCol="0" anchor="t"/>
          <a:lstStyle/>
          <a:p>
            <a:pPr marL="0" indent="0" algn="l">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ResNet101</a:t>
            </a:r>
            <a:endParaRPr lang="en-US" sz="1950" dirty="0"/>
          </a:p>
        </p:txBody>
      </p:sp>
      <p:sp>
        <p:nvSpPr>
          <p:cNvPr id="11" name="Text 8"/>
          <p:cNvSpPr/>
          <p:nvPr/>
        </p:nvSpPr>
        <p:spPr>
          <a:xfrm>
            <a:off x="10260806" y="2513290"/>
            <a:ext cx="3458408" cy="1619845"/>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Excels in achieving </a:t>
            </a:r>
            <a:r>
              <a:rPr lang="en-US" sz="1550" b="1" dirty="0">
                <a:solidFill>
                  <a:srgbClr val="161613"/>
                </a:solidFill>
                <a:latin typeface="Inter" pitchFamily="34" charset="0"/>
                <a:ea typeface="Inter" pitchFamily="34" charset="-122"/>
                <a:cs typeface="Inter" pitchFamily="34" charset="-120"/>
              </a:rPr>
              <a:t>high accuracy</a:t>
            </a:r>
            <a:r>
              <a:rPr lang="en-US" sz="1550" dirty="0">
                <a:solidFill>
                  <a:srgbClr val="161613"/>
                </a:solidFill>
                <a:latin typeface="Inter" pitchFamily="34" charset="0"/>
                <a:ea typeface="Inter" pitchFamily="34" charset="-122"/>
                <a:cs typeface="Inter" pitchFamily="34" charset="-120"/>
              </a:rPr>
              <a:t> for complex disease patterns. It is an ideal choice for intensive </a:t>
            </a:r>
            <a:r>
              <a:rPr lang="en-US" sz="1550" b="1" dirty="0">
                <a:solidFill>
                  <a:srgbClr val="161613"/>
                </a:solidFill>
                <a:latin typeface="Inter" pitchFamily="34" charset="0"/>
                <a:ea typeface="Inter" pitchFamily="34" charset="-122"/>
                <a:cs typeface="Inter" pitchFamily="34" charset="-120"/>
              </a:rPr>
              <a:t>research applications</a:t>
            </a:r>
            <a:r>
              <a:rPr lang="en-US" sz="1550" dirty="0">
                <a:solidFill>
                  <a:srgbClr val="161613"/>
                </a:solidFill>
                <a:latin typeface="Inter" pitchFamily="34" charset="0"/>
                <a:ea typeface="Inter" pitchFamily="34" charset="-122"/>
                <a:cs typeface="Inter" pitchFamily="34" charset="-120"/>
              </a:rPr>
              <a:t> and precision agriculture systems.</a:t>
            </a:r>
            <a:endParaRPr lang="en-US" sz="1550" dirty="0"/>
          </a:p>
        </p:txBody>
      </p:sp>
      <p:sp>
        <p:nvSpPr>
          <p:cNvPr id="12" name="Shape 9"/>
          <p:cNvSpPr/>
          <p:nvPr/>
        </p:nvSpPr>
        <p:spPr>
          <a:xfrm>
            <a:off x="6195179" y="4659511"/>
            <a:ext cx="7726442" cy="1814513"/>
          </a:xfrm>
          <a:prstGeom prst="rect">
            <a:avLst/>
          </a:prstGeom>
          <a:solidFill>
            <a:srgbClr val="EDEBE3"/>
          </a:solidFill>
          <a:ln/>
        </p:spPr>
      </p:sp>
      <p:sp>
        <p:nvSpPr>
          <p:cNvPr id="13" name="Shape 10"/>
          <p:cNvSpPr/>
          <p:nvPr/>
        </p:nvSpPr>
        <p:spPr>
          <a:xfrm>
            <a:off x="6195179" y="4659511"/>
            <a:ext cx="7726442" cy="22860"/>
          </a:xfrm>
          <a:prstGeom prst="roundRect">
            <a:avLst>
              <a:gd name="adj" fmla="val 132886"/>
            </a:avLst>
          </a:prstGeom>
          <a:solidFill>
            <a:srgbClr val="D3D1C9"/>
          </a:solidFill>
          <a:ln/>
        </p:spPr>
      </p:sp>
      <p:sp>
        <p:nvSpPr>
          <p:cNvPr id="14" name="Text 11"/>
          <p:cNvSpPr/>
          <p:nvPr/>
        </p:nvSpPr>
        <p:spPr>
          <a:xfrm>
            <a:off x="6397585" y="4861917"/>
            <a:ext cx="2531388" cy="316349"/>
          </a:xfrm>
          <a:prstGeom prst="rect">
            <a:avLst/>
          </a:prstGeom>
          <a:noFill/>
          <a:ln/>
        </p:spPr>
        <p:txBody>
          <a:bodyPr wrap="none" lIns="0" tIns="0" rIns="0" bIns="0" rtlCol="0" anchor="t"/>
          <a:lstStyle/>
          <a:p>
            <a:pPr marL="0" indent="0" algn="l">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DenseNet201</a:t>
            </a:r>
            <a:endParaRPr lang="en-US" sz="1950" dirty="0"/>
          </a:p>
        </p:txBody>
      </p:sp>
      <p:sp>
        <p:nvSpPr>
          <p:cNvPr id="15" name="Text 12"/>
          <p:cNvSpPr/>
          <p:nvPr/>
        </p:nvSpPr>
        <p:spPr>
          <a:xfrm>
            <a:off x="6397585" y="5299710"/>
            <a:ext cx="7321629" cy="971907"/>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Strikes an optimal </a:t>
            </a:r>
            <a:r>
              <a:rPr lang="en-US" sz="1550" b="1" dirty="0">
                <a:solidFill>
                  <a:srgbClr val="161613"/>
                </a:solidFill>
                <a:latin typeface="Inter" pitchFamily="34" charset="0"/>
                <a:ea typeface="Inter" pitchFamily="34" charset="-122"/>
                <a:cs typeface="Inter" pitchFamily="34" charset="-120"/>
              </a:rPr>
              <a:t>balance between depth and efficiency</a:t>
            </a:r>
            <a:r>
              <a:rPr lang="en-US" sz="1550" dirty="0">
                <a:solidFill>
                  <a:srgbClr val="161613"/>
                </a:solidFill>
                <a:latin typeface="Inter" pitchFamily="34" charset="0"/>
                <a:ea typeface="Inter" pitchFamily="34" charset="-122"/>
                <a:cs typeface="Inter" pitchFamily="34" charset="-120"/>
              </a:rPr>
              <a:t>. It is highly effective in feature-rich, </a:t>
            </a:r>
            <a:r>
              <a:rPr lang="en-US" sz="1550" b="1" dirty="0">
                <a:solidFill>
                  <a:srgbClr val="161613"/>
                </a:solidFill>
                <a:latin typeface="Inter" pitchFamily="34" charset="0"/>
                <a:ea typeface="Inter" pitchFamily="34" charset="-122"/>
                <a:cs typeface="Inter" pitchFamily="34" charset="-120"/>
              </a:rPr>
              <a:t>multi-class classification</a:t>
            </a:r>
            <a:r>
              <a:rPr lang="en-US" sz="1550" dirty="0">
                <a:solidFill>
                  <a:srgbClr val="161613"/>
                </a:solidFill>
                <a:latin typeface="Inter" pitchFamily="34" charset="0"/>
                <a:ea typeface="Inter" pitchFamily="34" charset="-122"/>
                <a:cs typeface="Inter" pitchFamily="34" charset="-120"/>
              </a:rPr>
              <a:t> tasks, offering robust performance.</a:t>
            </a:r>
            <a:endParaRPr lang="en-US" sz="1550" dirty="0"/>
          </a:p>
        </p:txBody>
      </p:sp>
      <p:sp>
        <p:nvSpPr>
          <p:cNvPr id="16" name="Text 13"/>
          <p:cNvSpPr/>
          <p:nvPr/>
        </p:nvSpPr>
        <p:spPr>
          <a:xfrm>
            <a:off x="6195179" y="6701790"/>
            <a:ext cx="7726442" cy="971907"/>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All models significantly benefit from </a:t>
            </a:r>
            <a:r>
              <a:rPr lang="en-US" sz="1550" b="1" dirty="0">
                <a:solidFill>
                  <a:srgbClr val="161613"/>
                </a:solidFill>
                <a:latin typeface="Inter" pitchFamily="34" charset="0"/>
                <a:ea typeface="Inter" pitchFamily="34" charset="-122"/>
                <a:cs typeface="Inter" pitchFamily="34" charset="-120"/>
              </a:rPr>
              <a:t>transfer learning</a:t>
            </a:r>
            <a:r>
              <a:rPr lang="en-US" sz="1550" dirty="0">
                <a:solidFill>
                  <a:srgbClr val="161613"/>
                </a:solidFill>
                <a:latin typeface="Inter" pitchFamily="34" charset="0"/>
                <a:ea typeface="Inter" pitchFamily="34" charset="-122"/>
                <a:cs typeface="Inter" pitchFamily="34" charset="-120"/>
              </a:rPr>
              <a:t> and </a:t>
            </a:r>
            <a:r>
              <a:rPr lang="en-US" sz="1550" b="1" dirty="0">
                <a:solidFill>
                  <a:srgbClr val="161613"/>
                </a:solidFill>
                <a:latin typeface="Inter" pitchFamily="34" charset="0"/>
                <a:ea typeface="Inter" pitchFamily="34" charset="-122"/>
                <a:cs typeface="Inter" pitchFamily="34" charset="-120"/>
              </a:rPr>
              <a:t>data augmentation techniques</a:t>
            </a:r>
            <a:r>
              <a:rPr lang="en-US" sz="1550" dirty="0">
                <a:solidFill>
                  <a:srgbClr val="161613"/>
                </a:solidFill>
                <a:latin typeface="Inter" pitchFamily="34" charset="0"/>
                <a:ea typeface="Inter" pitchFamily="34" charset="-122"/>
                <a:cs typeface="Inter" pitchFamily="34" charset="-120"/>
              </a:rPr>
              <a:t> to overcome limitations posed by smaller or less diverse datasets, enhancing their generalisation capabilities.</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26281" y="707350"/>
            <a:ext cx="6082546" cy="518755"/>
          </a:xfrm>
          <a:prstGeom prst="rect">
            <a:avLst/>
          </a:prstGeom>
          <a:noFill/>
          <a:ln/>
        </p:spPr>
        <p:txBody>
          <a:bodyPr wrap="none" lIns="0" tIns="0" rIns="0" bIns="0" rtlCol="0" anchor="t"/>
          <a:lstStyle/>
          <a:p>
            <a:pPr marL="0" indent="0" algn="l">
              <a:lnSpc>
                <a:spcPts val="4050"/>
              </a:lnSpc>
              <a:buNone/>
            </a:pPr>
            <a:r>
              <a:rPr lang="en-US" sz="3250" dirty="0">
                <a:solidFill>
                  <a:srgbClr val="161613"/>
                </a:solidFill>
                <a:latin typeface="DM Sans Medium" pitchFamily="34" charset="0"/>
                <a:ea typeface="DM Sans Medium" pitchFamily="34" charset="-122"/>
                <a:cs typeface="DM Sans Medium" pitchFamily="34" charset="-120"/>
              </a:rPr>
              <a:t>Conclusion &amp; Future Directions</a:t>
            </a:r>
            <a:endParaRPr lang="en-US" sz="3250" dirty="0"/>
          </a:p>
        </p:txBody>
      </p:sp>
      <p:sp>
        <p:nvSpPr>
          <p:cNvPr id="3" name="Shape 1"/>
          <p:cNvSpPr/>
          <p:nvPr/>
        </p:nvSpPr>
        <p:spPr>
          <a:xfrm>
            <a:off x="726281" y="1952387"/>
            <a:ext cx="4254222" cy="2857500"/>
          </a:xfrm>
          <a:prstGeom prst="roundRect">
            <a:avLst>
              <a:gd name="adj" fmla="val 3840"/>
            </a:avLst>
          </a:prstGeom>
          <a:solidFill>
            <a:srgbClr val="F9F8F5"/>
          </a:solidFill>
          <a:ln/>
        </p:spPr>
      </p:sp>
      <p:sp>
        <p:nvSpPr>
          <p:cNvPr id="4" name="Shape 2"/>
          <p:cNvSpPr/>
          <p:nvPr/>
        </p:nvSpPr>
        <p:spPr>
          <a:xfrm>
            <a:off x="726281" y="1929527"/>
            <a:ext cx="4254222" cy="91440"/>
          </a:xfrm>
          <a:prstGeom prst="roundRect">
            <a:avLst>
              <a:gd name="adj" fmla="val 34043"/>
            </a:avLst>
          </a:prstGeom>
          <a:solidFill>
            <a:srgbClr val="28282F"/>
          </a:solidFill>
          <a:ln/>
        </p:spPr>
      </p:sp>
      <p:sp>
        <p:nvSpPr>
          <p:cNvPr id="5" name="Shape 3"/>
          <p:cNvSpPr/>
          <p:nvPr/>
        </p:nvSpPr>
        <p:spPr>
          <a:xfrm>
            <a:off x="2542044" y="1641158"/>
            <a:ext cx="622578" cy="622578"/>
          </a:xfrm>
          <a:prstGeom prst="roundRect">
            <a:avLst>
              <a:gd name="adj" fmla="val 146873"/>
            </a:avLst>
          </a:prstGeom>
          <a:solidFill>
            <a:srgbClr val="28282F"/>
          </a:solidFill>
          <a:ln/>
        </p:spPr>
      </p:sp>
      <p:sp>
        <p:nvSpPr>
          <p:cNvPr id="6" name="Text 4"/>
          <p:cNvSpPr/>
          <p:nvPr/>
        </p:nvSpPr>
        <p:spPr>
          <a:xfrm>
            <a:off x="2728853" y="1796772"/>
            <a:ext cx="248960" cy="311229"/>
          </a:xfrm>
          <a:prstGeom prst="rect">
            <a:avLst/>
          </a:prstGeom>
          <a:noFill/>
          <a:ln/>
        </p:spPr>
        <p:txBody>
          <a:bodyPr wrap="none" lIns="0" tIns="0" rIns="0" bIns="0" rtlCol="0" anchor="t"/>
          <a:lstStyle/>
          <a:p>
            <a:pPr marL="0" indent="0" algn="l">
              <a:lnSpc>
                <a:spcPts val="3100"/>
              </a:lnSpc>
              <a:buNone/>
            </a:pPr>
            <a:r>
              <a:rPr lang="en-US" sz="1950" dirty="0">
                <a:solidFill>
                  <a:srgbClr val="FFFFFF"/>
                </a:solidFill>
                <a:latin typeface="DM Sans Medium" pitchFamily="34" charset="0"/>
                <a:ea typeface="DM Sans Medium" pitchFamily="34" charset="-122"/>
                <a:cs typeface="DM Sans Medium" pitchFamily="34" charset="-120"/>
              </a:rPr>
              <a:t>1</a:t>
            </a:r>
            <a:endParaRPr lang="en-US" sz="1950" dirty="0"/>
          </a:p>
        </p:txBody>
      </p:sp>
      <p:sp>
        <p:nvSpPr>
          <p:cNvPr id="7" name="Text 5"/>
          <p:cNvSpPr/>
          <p:nvPr/>
        </p:nvSpPr>
        <p:spPr>
          <a:xfrm>
            <a:off x="956667" y="2471142"/>
            <a:ext cx="2594015" cy="324207"/>
          </a:xfrm>
          <a:prstGeom prst="rect">
            <a:avLst/>
          </a:prstGeom>
          <a:noFill/>
          <a:ln/>
        </p:spPr>
        <p:txBody>
          <a:bodyPr wrap="none" lIns="0" tIns="0" rIns="0" bIns="0" rtlCol="0" anchor="t"/>
          <a:lstStyle/>
          <a:p>
            <a:pPr marL="0" indent="0" algn="l">
              <a:lnSpc>
                <a:spcPts val="2550"/>
              </a:lnSpc>
              <a:buNone/>
            </a:pPr>
            <a:r>
              <a:rPr lang="en-US" sz="2000" dirty="0">
                <a:solidFill>
                  <a:srgbClr val="161613"/>
                </a:solidFill>
                <a:latin typeface="DM Sans Medium" pitchFamily="34" charset="0"/>
                <a:ea typeface="DM Sans Medium" pitchFamily="34" charset="-122"/>
                <a:cs typeface="DM Sans Medium" pitchFamily="34" charset="-120"/>
              </a:rPr>
              <a:t>Enhanced Accuracy</a:t>
            </a:r>
            <a:endParaRPr lang="en-US" sz="2000" dirty="0"/>
          </a:p>
        </p:txBody>
      </p:sp>
      <p:sp>
        <p:nvSpPr>
          <p:cNvPr id="8" name="Text 6"/>
          <p:cNvSpPr/>
          <p:nvPr/>
        </p:nvSpPr>
        <p:spPr>
          <a:xfrm>
            <a:off x="956667" y="2919770"/>
            <a:ext cx="3793450" cy="1659731"/>
          </a:xfrm>
          <a:prstGeom prst="rect">
            <a:avLst/>
          </a:prstGeom>
          <a:noFill/>
          <a:ln/>
        </p:spPr>
        <p:txBody>
          <a:bodyPr wrap="square" lIns="0" tIns="0" rIns="0" bIns="0" rtlCol="0" anchor="t"/>
          <a:lstStyle/>
          <a:p>
            <a:pPr marL="0" indent="0" algn="l">
              <a:lnSpc>
                <a:spcPts val="2600"/>
              </a:lnSpc>
              <a:buNone/>
            </a:pPr>
            <a:r>
              <a:rPr lang="en-US" sz="1600" dirty="0">
                <a:solidFill>
                  <a:srgbClr val="161613"/>
                </a:solidFill>
                <a:latin typeface="Inter" pitchFamily="34" charset="0"/>
                <a:ea typeface="Inter" pitchFamily="34" charset="-122"/>
                <a:cs typeface="Inter" pitchFamily="34" charset="-120"/>
              </a:rPr>
              <a:t>Deep learning models like ResNet101 and DenseNet201 </a:t>
            </a:r>
            <a:r>
              <a:rPr lang="en-US" sz="1600" b="1" dirty="0">
                <a:solidFill>
                  <a:srgbClr val="161613"/>
                </a:solidFill>
                <a:latin typeface="Inter" pitchFamily="34" charset="0"/>
                <a:ea typeface="Inter" pitchFamily="34" charset="-122"/>
                <a:cs typeface="Inter" pitchFamily="34" charset="-120"/>
              </a:rPr>
              <a:t>significantly improve citrus disease detection accuracy</a:t>
            </a:r>
            <a:r>
              <a:rPr lang="en-US" sz="1600" dirty="0">
                <a:solidFill>
                  <a:srgbClr val="161613"/>
                </a:solidFill>
                <a:latin typeface="Inter" pitchFamily="34" charset="0"/>
                <a:ea typeface="Inter" pitchFamily="34" charset="-122"/>
                <a:cs typeface="Inter" pitchFamily="34" charset="-120"/>
              </a:rPr>
              <a:t>, enabling earlier and more effective intervention strategies.</a:t>
            </a:r>
            <a:endParaRPr lang="en-US" sz="1600" dirty="0"/>
          </a:p>
        </p:txBody>
      </p:sp>
      <p:sp>
        <p:nvSpPr>
          <p:cNvPr id="9" name="Shape 7"/>
          <p:cNvSpPr/>
          <p:nvPr/>
        </p:nvSpPr>
        <p:spPr>
          <a:xfrm>
            <a:off x="5188029" y="1952387"/>
            <a:ext cx="4254222" cy="2857500"/>
          </a:xfrm>
          <a:prstGeom prst="roundRect">
            <a:avLst>
              <a:gd name="adj" fmla="val 3840"/>
            </a:avLst>
          </a:prstGeom>
          <a:solidFill>
            <a:srgbClr val="F9F8F5"/>
          </a:solidFill>
          <a:ln/>
        </p:spPr>
      </p:sp>
      <p:sp>
        <p:nvSpPr>
          <p:cNvPr id="10" name="Shape 8"/>
          <p:cNvSpPr/>
          <p:nvPr/>
        </p:nvSpPr>
        <p:spPr>
          <a:xfrm>
            <a:off x="5188029" y="1929527"/>
            <a:ext cx="4254222" cy="91440"/>
          </a:xfrm>
          <a:prstGeom prst="roundRect">
            <a:avLst>
              <a:gd name="adj" fmla="val 34043"/>
            </a:avLst>
          </a:prstGeom>
          <a:solidFill>
            <a:srgbClr val="28282F"/>
          </a:solidFill>
          <a:ln/>
        </p:spPr>
      </p:sp>
      <p:sp>
        <p:nvSpPr>
          <p:cNvPr id="11" name="Shape 9"/>
          <p:cNvSpPr/>
          <p:nvPr/>
        </p:nvSpPr>
        <p:spPr>
          <a:xfrm>
            <a:off x="7003792" y="1641158"/>
            <a:ext cx="622578" cy="622578"/>
          </a:xfrm>
          <a:prstGeom prst="roundRect">
            <a:avLst>
              <a:gd name="adj" fmla="val 146873"/>
            </a:avLst>
          </a:prstGeom>
          <a:solidFill>
            <a:srgbClr val="28282F"/>
          </a:solidFill>
          <a:ln/>
        </p:spPr>
      </p:sp>
      <p:sp>
        <p:nvSpPr>
          <p:cNvPr id="12" name="Text 10"/>
          <p:cNvSpPr/>
          <p:nvPr/>
        </p:nvSpPr>
        <p:spPr>
          <a:xfrm>
            <a:off x="7190601" y="1796772"/>
            <a:ext cx="248960" cy="311229"/>
          </a:xfrm>
          <a:prstGeom prst="rect">
            <a:avLst/>
          </a:prstGeom>
          <a:noFill/>
          <a:ln/>
        </p:spPr>
        <p:txBody>
          <a:bodyPr wrap="none" lIns="0" tIns="0" rIns="0" bIns="0" rtlCol="0" anchor="t"/>
          <a:lstStyle/>
          <a:p>
            <a:pPr marL="0" indent="0" algn="l">
              <a:lnSpc>
                <a:spcPts val="3100"/>
              </a:lnSpc>
              <a:buNone/>
            </a:pPr>
            <a:r>
              <a:rPr lang="en-US" sz="1950" dirty="0">
                <a:solidFill>
                  <a:srgbClr val="FFFFFF"/>
                </a:solidFill>
                <a:latin typeface="DM Sans Medium" pitchFamily="34" charset="0"/>
                <a:ea typeface="DM Sans Medium" pitchFamily="34" charset="-122"/>
                <a:cs typeface="DM Sans Medium" pitchFamily="34" charset="-120"/>
              </a:rPr>
              <a:t>2</a:t>
            </a:r>
            <a:endParaRPr lang="en-US" sz="1950" dirty="0"/>
          </a:p>
        </p:txBody>
      </p:sp>
      <p:sp>
        <p:nvSpPr>
          <p:cNvPr id="13" name="Text 11"/>
          <p:cNvSpPr/>
          <p:nvPr/>
        </p:nvSpPr>
        <p:spPr>
          <a:xfrm>
            <a:off x="5418415" y="2471142"/>
            <a:ext cx="2992636" cy="324207"/>
          </a:xfrm>
          <a:prstGeom prst="rect">
            <a:avLst/>
          </a:prstGeom>
          <a:noFill/>
          <a:ln/>
        </p:spPr>
        <p:txBody>
          <a:bodyPr wrap="none" lIns="0" tIns="0" rIns="0" bIns="0" rtlCol="0" anchor="t"/>
          <a:lstStyle/>
          <a:p>
            <a:pPr marL="0" indent="0" algn="l">
              <a:lnSpc>
                <a:spcPts val="2550"/>
              </a:lnSpc>
              <a:buNone/>
            </a:pPr>
            <a:r>
              <a:rPr lang="en-US" sz="2000" dirty="0">
                <a:solidFill>
                  <a:srgbClr val="161613"/>
                </a:solidFill>
                <a:latin typeface="DM Sans Medium" pitchFamily="34" charset="0"/>
                <a:ea typeface="DM Sans Medium" pitchFamily="34" charset="-122"/>
                <a:cs typeface="DM Sans Medium" pitchFamily="34" charset="-120"/>
              </a:rPr>
              <a:t>Cost-Effective Solutions</a:t>
            </a:r>
            <a:endParaRPr lang="en-US" sz="2000" dirty="0"/>
          </a:p>
        </p:txBody>
      </p:sp>
      <p:sp>
        <p:nvSpPr>
          <p:cNvPr id="14" name="Text 12"/>
          <p:cNvSpPr/>
          <p:nvPr/>
        </p:nvSpPr>
        <p:spPr>
          <a:xfrm>
            <a:off x="5418415" y="2919770"/>
            <a:ext cx="3793450" cy="1327785"/>
          </a:xfrm>
          <a:prstGeom prst="rect">
            <a:avLst/>
          </a:prstGeom>
          <a:noFill/>
          <a:ln/>
        </p:spPr>
        <p:txBody>
          <a:bodyPr wrap="square" lIns="0" tIns="0" rIns="0" bIns="0" rtlCol="0" anchor="t"/>
          <a:lstStyle/>
          <a:p>
            <a:pPr marL="0" indent="0" algn="l">
              <a:lnSpc>
                <a:spcPts val="2600"/>
              </a:lnSpc>
              <a:buNone/>
            </a:pPr>
            <a:r>
              <a:rPr lang="en-US" sz="1600" dirty="0">
                <a:solidFill>
                  <a:srgbClr val="161613"/>
                </a:solidFill>
                <a:latin typeface="Inter" pitchFamily="34" charset="0"/>
                <a:ea typeface="Inter" pitchFamily="34" charset="-122"/>
                <a:cs typeface="Inter" pitchFamily="34" charset="-120"/>
              </a:rPr>
              <a:t>Automated systems reduce reliance on </a:t>
            </a:r>
            <a:r>
              <a:rPr lang="en-US" sz="1600" b="1" dirty="0">
                <a:solidFill>
                  <a:srgbClr val="161613"/>
                </a:solidFill>
                <a:latin typeface="Inter" pitchFamily="34" charset="0"/>
                <a:ea typeface="Inter" pitchFamily="34" charset="-122"/>
                <a:cs typeface="Inter" pitchFamily="34" charset="-120"/>
              </a:rPr>
              <a:t>expert manual diagnosis</a:t>
            </a:r>
            <a:r>
              <a:rPr lang="en-US" sz="1600" dirty="0">
                <a:solidFill>
                  <a:srgbClr val="161613"/>
                </a:solidFill>
                <a:latin typeface="Inter" pitchFamily="34" charset="0"/>
                <a:ea typeface="Inter" pitchFamily="34" charset="-122"/>
                <a:cs typeface="Inter" pitchFamily="34" charset="-120"/>
              </a:rPr>
              <a:t>, leading to substantial savings in time and labour costs for farmers.</a:t>
            </a:r>
            <a:endParaRPr lang="en-US" sz="1600" dirty="0"/>
          </a:p>
        </p:txBody>
      </p:sp>
      <p:sp>
        <p:nvSpPr>
          <p:cNvPr id="15" name="Shape 13"/>
          <p:cNvSpPr/>
          <p:nvPr/>
        </p:nvSpPr>
        <p:spPr>
          <a:xfrm>
            <a:off x="9649778" y="1952387"/>
            <a:ext cx="4254222" cy="2857500"/>
          </a:xfrm>
          <a:prstGeom prst="roundRect">
            <a:avLst>
              <a:gd name="adj" fmla="val 3840"/>
            </a:avLst>
          </a:prstGeom>
          <a:solidFill>
            <a:srgbClr val="F9F8F5"/>
          </a:solidFill>
          <a:ln/>
        </p:spPr>
      </p:sp>
      <p:sp>
        <p:nvSpPr>
          <p:cNvPr id="16" name="Shape 14"/>
          <p:cNvSpPr/>
          <p:nvPr/>
        </p:nvSpPr>
        <p:spPr>
          <a:xfrm>
            <a:off x="9649778" y="1929527"/>
            <a:ext cx="4254222" cy="91440"/>
          </a:xfrm>
          <a:prstGeom prst="roundRect">
            <a:avLst>
              <a:gd name="adj" fmla="val 34043"/>
            </a:avLst>
          </a:prstGeom>
          <a:solidFill>
            <a:srgbClr val="28282F"/>
          </a:solidFill>
          <a:ln/>
        </p:spPr>
      </p:sp>
      <p:sp>
        <p:nvSpPr>
          <p:cNvPr id="17" name="Shape 15"/>
          <p:cNvSpPr/>
          <p:nvPr/>
        </p:nvSpPr>
        <p:spPr>
          <a:xfrm>
            <a:off x="11465540" y="1641158"/>
            <a:ext cx="622578" cy="622578"/>
          </a:xfrm>
          <a:prstGeom prst="roundRect">
            <a:avLst>
              <a:gd name="adj" fmla="val 146873"/>
            </a:avLst>
          </a:prstGeom>
          <a:solidFill>
            <a:srgbClr val="28282F"/>
          </a:solidFill>
          <a:ln/>
        </p:spPr>
      </p:sp>
      <p:sp>
        <p:nvSpPr>
          <p:cNvPr id="18" name="Text 16"/>
          <p:cNvSpPr/>
          <p:nvPr/>
        </p:nvSpPr>
        <p:spPr>
          <a:xfrm>
            <a:off x="11652349" y="1796772"/>
            <a:ext cx="248960" cy="311229"/>
          </a:xfrm>
          <a:prstGeom prst="rect">
            <a:avLst/>
          </a:prstGeom>
          <a:noFill/>
          <a:ln/>
        </p:spPr>
        <p:txBody>
          <a:bodyPr wrap="none" lIns="0" tIns="0" rIns="0" bIns="0" rtlCol="0" anchor="t"/>
          <a:lstStyle/>
          <a:p>
            <a:pPr marL="0" indent="0" algn="l">
              <a:lnSpc>
                <a:spcPts val="3100"/>
              </a:lnSpc>
              <a:buNone/>
            </a:pPr>
            <a:r>
              <a:rPr lang="en-US" sz="1950" dirty="0">
                <a:solidFill>
                  <a:srgbClr val="FFFFFF"/>
                </a:solidFill>
                <a:latin typeface="DM Sans Medium" pitchFamily="34" charset="0"/>
                <a:ea typeface="DM Sans Medium" pitchFamily="34" charset="-122"/>
                <a:cs typeface="DM Sans Medium" pitchFamily="34" charset="-120"/>
              </a:rPr>
              <a:t>3</a:t>
            </a:r>
            <a:endParaRPr lang="en-US" sz="1950" dirty="0"/>
          </a:p>
        </p:txBody>
      </p:sp>
      <p:sp>
        <p:nvSpPr>
          <p:cNvPr id="19" name="Text 17"/>
          <p:cNvSpPr/>
          <p:nvPr/>
        </p:nvSpPr>
        <p:spPr>
          <a:xfrm>
            <a:off x="9880163" y="2471142"/>
            <a:ext cx="3064907" cy="324207"/>
          </a:xfrm>
          <a:prstGeom prst="rect">
            <a:avLst/>
          </a:prstGeom>
          <a:noFill/>
          <a:ln/>
        </p:spPr>
        <p:txBody>
          <a:bodyPr wrap="none" lIns="0" tIns="0" rIns="0" bIns="0" rtlCol="0" anchor="t"/>
          <a:lstStyle/>
          <a:p>
            <a:pPr marL="0" indent="0" algn="l">
              <a:lnSpc>
                <a:spcPts val="2550"/>
              </a:lnSpc>
              <a:buNone/>
            </a:pPr>
            <a:r>
              <a:rPr lang="en-US" sz="2000" dirty="0">
                <a:solidFill>
                  <a:srgbClr val="161613"/>
                </a:solidFill>
                <a:latin typeface="DM Sans Medium" pitchFamily="34" charset="0"/>
                <a:ea typeface="DM Sans Medium" pitchFamily="34" charset="-122"/>
                <a:cs typeface="DM Sans Medium" pitchFamily="34" charset="-120"/>
              </a:rPr>
              <a:t>Technological Integration</a:t>
            </a:r>
            <a:endParaRPr lang="en-US" sz="2000" dirty="0"/>
          </a:p>
        </p:txBody>
      </p:sp>
      <p:sp>
        <p:nvSpPr>
          <p:cNvPr id="20" name="Text 18"/>
          <p:cNvSpPr/>
          <p:nvPr/>
        </p:nvSpPr>
        <p:spPr>
          <a:xfrm>
            <a:off x="9880163" y="2919770"/>
            <a:ext cx="3793450" cy="1659731"/>
          </a:xfrm>
          <a:prstGeom prst="rect">
            <a:avLst/>
          </a:prstGeom>
          <a:noFill/>
          <a:ln/>
        </p:spPr>
        <p:txBody>
          <a:bodyPr wrap="square" lIns="0" tIns="0" rIns="0" bIns="0" rtlCol="0" anchor="t"/>
          <a:lstStyle/>
          <a:p>
            <a:pPr marL="0" indent="0" algn="l">
              <a:lnSpc>
                <a:spcPts val="2600"/>
              </a:lnSpc>
              <a:buNone/>
            </a:pPr>
            <a:r>
              <a:rPr lang="en-US" sz="1600" dirty="0">
                <a:solidFill>
                  <a:srgbClr val="161613"/>
                </a:solidFill>
                <a:latin typeface="Inter" pitchFamily="34" charset="0"/>
                <a:ea typeface="Inter" pitchFamily="34" charset="-122"/>
                <a:cs typeface="Inter" pitchFamily="34" charset="-120"/>
              </a:rPr>
              <a:t>The integration of deep learning with </a:t>
            </a:r>
            <a:r>
              <a:rPr lang="en-US" sz="1600" b="1" dirty="0">
                <a:solidFill>
                  <a:srgbClr val="161613"/>
                </a:solidFill>
                <a:latin typeface="Inter" pitchFamily="34" charset="0"/>
                <a:ea typeface="Inter" pitchFamily="34" charset="-122"/>
                <a:cs typeface="Inter" pitchFamily="34" charset="-120"/>
              </a:rPr>
              <a:t>mobile applications and drone technology</a:t>
            </a:r>
            <a:r>
              <a:rPr lang="en-US" sz="1600" dirty="0">
                <a:solidFill>
                  <a:srgbClr val="161613"/>
                </a:solidFill>
                <a:latin typeface="Inter" pitchFamily="34" charset="0"/>
                <a:ea typeface="Inter" pitchFamily="34" charset="-122"/>
                <a:cs typeface="Inter" pitchFamily="34" charset="-120"/>
              </a:rPr>
              <a:t> has the potential to revolutionise orchard monitoring globally, including in India.</a:t>
            </a:r>
            <a:endParaRPr lang="en-US" sz="1600" dirty="0"/>
          </a:p>
        </p:txBody>
      </p:sp>
      <p:sp>
        <p:nvSpPr>
          <p:cNvPr id="21" name="Shape 19"/>
          <p:cNvSpPr/>
          <p:nvPr/>
        </p:nvSpPr>
        <p:spPr>
          <a:xfrm>
            <a:off x="726281" y="5328642"/>
            <a:ext cx="6485096" cy="2193608"/>
          </a:xfrm>
          <a:prstGeom prst="roundRect">
            <a:avLst>
              <a:gd name="adj" fmla="val 5002"/>
            </a:avLst>
          </a:prstGeom>
          <a:solidFill>
            <a:srgbClr val="F9F8F5"/>
          </a:solidFill>
          <a:ln/>
        </p:spPr>
      </p:sp>
      <p:sp>
        <p:nvSpPr>
          <p:cNvPr id="22" name="Shape 20"/>
          <p:cNvSpPr/>
          <p:nvPr/>
        </p:nvSpPr>
        <p:spPr>
          <a:xfrm>
            <a:off x="726281" y="5305782"/>
            <a:ext cx="6485096" cy="91440"/>
          </a:xfrm>
          <a:prstGeom prst="roundRect">
            <a:avLst>
              <a:gd name="adj" fmla="val 34043"/>
            </a:avLst>
          </a:prstGeom>
          <a:solidFill>
            <a:srgbClr val="28282F"/>
          </a:solidFill>
          <a:ln/>
        </p:spPr>
      </p:sp>
      <p:sp>
        <p:nvSpPr>
          <p:cNvPr id="23" name="Shape 21"/>
          <p:cNvSpPr/>
          <p:nvPr/>
        </p:nvSpPr>
        <p:spPr>
          <a:xfrm>
            <a:off x="3657540" y="5017413"/>
            <a:ext cx="622578" cy="622578"/>
          </a:xfrm>
          <a:prstGeom prst="roundRect">
            <a:avLst>
              <a:gd name="adj" fmla="val 146873"/>
            </a:avLst>
          </a:prstGeom>
          <a:solidFill>
            <a:srgbClr val="28282F"/>
          </a:solidFill>
          <a:ln/>
        </p:spPr>
      </p:sp>
      <p:sp>
        <p:nvSpPr>
          <p:cNvPr id="24" name="Text 22"/>
          <p:cNvSpPr/>
          <p:nvPr/>
        </p:nvSpPr>
        <p:spPr>
          <a:xfrm>
            <a:off x="3844350" y="5173028"/>
            <a:ext cx="248960" cy="311229"/>
          </a:xfrm>
          <a:prstGeom prst="rect">
            <a:avLst/>
          </a:prstGeom>
          <a:noFill/>
          <a:ln/>
        </p:spPr>
        <p:txBody>
          <a:bodyPr wrap="none" lIns="0" tIns="0" rIns="0" bIns="0" rtlCol="0" anchor="t"/>
          <a:lstStyle/>
          <a:p>
            <a:pPr marL="0" indent="0" algn="l">
              <a:lnSpc>
                <a:spcPts val="3100"/>
              </a:lnSpc>
              <a:buNone/>
            </a:pPr>
            <a:r>
              <a:rPr lang="en-US" sz="1950" dirty="0">
                <a:solidFill>
                  <a:srgbClr val="FFFFFF"/>
                </a:solidFill>
                <a:latin typeface="DM Sans Medium" pitchFamily="34" charset="0"/>
                <a:ea typeface="DM Sans Medium" pitchFamily="34" charset="-122"/>
                <a:cs typeface="DM Sans Medium" pitchFamily="34" charset="-120"/>
              </a:rPr>
              <a:t>4</a:t>
            </a:r>
            <a:endParaRPr lang="en-US" sz="1950" dirty="0"/>
          </a:p>
        </p:txBody>
      </p:sp>
      <p:sp>
        <p:nvSpPr>
          <p:cNvPr id="25" name="Text 23"/>
          <p:cNvSpPr/>
          <p:nvPr/>
        </p:nvSpPr>
        <p:spPr>
          <a:xfrm>
            <a:off x="956667" y="5847398"/>
            <a:ext cx="2594015" cy="324207"/>
          </a:xfrm>
          <a:prstGeom prst="rect">
            <a:avLst/>
          </a:prstGeom>
          <a:noFill/>
          <a:ln/>
        </p:spPr>
        <p:txBody>
          <a:bodyPr wrap="none" lIns="0" tIns="0" rIns="0" bIns="0" rtlCol="0" anchor="t"/>
          <a:lstStyle/>
          <a:p>
            <a:pPr marL="0" indent="0" algn="l">
              <a:lnSpc>
                <a:spcPts val="2550"/>
              </a:lnSpc>
              <a:buNone/>
            </a:pPr>
            <a:r>
              <a:rPr lang="en-US" sz="2000" dirty="0">
                <a:solidFill>
                  <a:srgbClr val="161613"/>
                </a:solidFill>
                <a:latin typeface="DM Sans Medium" pitchFamily="34" charset="0"/>
                <a:ea typeface="DM Sans Medium" pitchFamily="34" charset="-122"/>
                <a:cs typeface="DM Sans Medium" pitchFamily="34" charset="-120"/>
              </a:rPr>
              <a:t>Ongoing Research</a:t>
            </a:r>
            <a:endParaRPr lang="en-US" sz="2000" dirty="0"/>
          </a:p>
        </p:txBody>
      </p:sp>
      <p:sp>
        <p:nvSpPr>
          <p:cNvPr id="26" name="Text 24"/>
          <p:cNvSpPr/>
          <p:nvPr/>
        </p:nvSpPr>
        <p:spPr>
          <a:xfrm>
            <a:off x="956667" y="6296025"/>
            <a:ext cx="6024324" cy="995839"/>
          </a:xfrm>
          <a:prstGeom prst="rect">
            <a:avLst/>
          </a:prstGeom>
          <a:noFill/>
          <a:ln/>
        </p:spPr>
        <p:txBody>
          <a:bodyPr wrap="square" lIns="0" tIns="0" rIns="0" bIns="0" rtlCol="0" anchor="t"/>
          <a:lstStyle/>
          <a:p>
            <a:pPr marL="0" indent="0" algn="l">
              <a:lnSpc>
                <a:spcPts val="2600"/>
              </a:lnSpc>
              <a:buNone/>
            </a:pPr>
            <a:r>
              <a:rPr lang="en-US" sz="1600" dirty="0">
                <a:solidFill>
                  <a:srgbClr val="161613"/>
                </a:solidFill>
                <a:latin typeface="Inter" pitchFamily="34" charset="0"/>
                <a:ea typeface="Inter" pitchFamily="34" charset="-122"/>
                <a:cs typeface="Inter" pitchFamily="34" charset="-120"/>
              </a:rPr>
              <a:t>Future efforts are focused on </a:t>
            </a:r>
            <a:r>
              <a:rPr lang="en-US" sz="1600" b="1" dirty="0">
                <a:solidFill>
                  <a:srgbClr val="161613"/>
                </a:solidFill>
                <a:latin typeface="Inter" pitchFamily="34" charset="0"/>
                <a:ea typeface="Inter" pitchFamily="34" charset="-122"/>
                <a:cs typeface="Inter" pitchFamily="34" charset="-120"/>
              </a:rPr>
              <a:t>expanding datasets</a:t>
            </a:r>
            <a:r>
              <a:rPr lang="en-US" sz="1600" dirty="0">
                <a:solidFill>
                  <a:srgbClr val="161613"/>
                </a:solidFill>
                <a:latin typeface="Inter" pitchFamily="34" charset="0"/>
                <a:ea typeface="Inter" pitchFamily="34" charset="-122"/>
                <a:cs typeface="Inter" pitchFamily="34" charset="-120"/>
              </a:rPr>
              <a:t>, improving model robustness, and developing lightweight models suitable for practical field deployment.</a:t>
            </a:r>
            <a:endParaRPr lang="en-US" sz="1600" dirty="0"/>
          </a:p>
        </p:txBody>
      </p:sp>
      <p:sp>
        <p:nvSpPr>
          <p:cNvPr id="27" name="Shape 25"/>
          <p:cNvSpPr/>
          <p:nvPr/>
        </p:nvSpPr>
        <p:spPr>
          <a:xfrm>
            <a:off x="7418903" y="5328642"/>
            <a:ext cx="6485096" cy="2193608"/>
          </a:xfrm>
          <a:prstGeom prst="roundRect">
            <a:avLst>
              <a:gd name="adj" fmla="val 5002"/>
            </a:avLst>
          </a:prstGeom>
          <a:solidFill>
            <a:srgbClr val="F9F8F5"/>
          </a:solidFill>
          <a:ln/>
        </p:spPr>
      </p:sp>
      <p:sp>
        <p:nvSpPr>
          <p:cNvPr id="28" name="Shape 26"/>
          <p:cNvSpPr/>
          <p:nvPr/>
        </p:nvSpPr>
        <p:spPr>
          <a:xfrm>
            <a:off x="7418903" y="5305782"/>
            <a:ext cx="6485096" cy="91440"/>
          </a:xfrm>
          <a:prstGeom prst="roundRect">
            <a:avLst>
              <a:gd name="adj" fmla="val 34043"/>
            </a:avLst>
          </a:prstGeom>
          <a:solidFill>
            <a:srgbClr val="28282F"/>
          </a:solidFill>
          <a:ln/>
        </p:spPr>
      </p:sp>
      <p:sp>
        <p:nvSpPr>
          <p:cNvPr id="29" name="Shape 27"/>
          <p:cNvSpPr/>
          <p:nvPr/>
        </p:nvSpPr>
        <p:spPr>
          <a:xfrm>
            <a:off x="10350163" y="5017413"/>
            <a:ext cx="622578" cy="622578"/>
          </a:xfrm>
          <a:prstGeom prst="roundRect">
            <a:avLst>
              <a:gd name="adj" fmla="val 146873"/>
            </a:avLst>
          </a:prstGeom>
          <a:solidFill>
            <a:srgbClr val="28282F"/>
          </a:solidFill>
          <a:ln/>
        </p:spPr>
      </p:sp>
      <p:sp>
        <p:nvSpPr>
          <p:cNvPr id="30" name="Text 28"/>
          <p:cNvSpPr/>
          <p:nvPr/>
        </p:nvSpPr>
        <p:spPr>
          <a:xfrm>
            <a:off x="10536972" y="5173028"/>
            <a:ext cx="248960" cy="311229"/>
          </a:xfrm>
          <a:prstGeom prst="rect">
            <a:avLst/>
          </a:prstGeom>
          <a:noFill/>
          <a:ln/>
        </p:spPr>
        <p:txBody>
          <a:bodyPr wrap="none" lIns="0" tIns="0" rIns="0" bIns="0" rtlCol="0" anchor="t"/>
          <a:lstStyle/>
          <a:p>
            <a:pPr marL="0" indent="0" algn="l">
              <a:lnSpc>
                <a:spcPts val="3100"/>
              </a:lnSpc>
              <a:buNone/>
            </a:pPr>
            <a:r>
              <a:rPr lang="en-US" sz="1950" dirty="0">
                <a:solidFill>
                  <a:srgbClr val="FFFFFF"/>
                </a:solidFill>
                <a:latin typeface="DM Sans Medium" pitchFamily="34" charset="0"/>
                <a:ea typeface="DM Sans Medium" pitchFamily="34" charset="-122"/>
                <a:cs typeface="DM Sans Medium" pitchFamily="34" charset="-120"/>
              </a:rPr>
              <a:t>5</a:t>
            </a:r>
            <a:endParaRPr lang="en-US" sz="1950" dirty="0"/>
          </a:p>
        </p:txBody>
      </p:sp>
      <p:sp>
        <p:nvSpPr>
          <p:cNvPr id="31" name="Text 29"/>
          <p:cNvSpPr/>
          <p:nvPr/>
        </p:nvSpPr>
        <p:spPr>
          <a:xfrm>
            <a:off x="7649289" y="5847398"/>
            <a:ext cx="2594015" cy="324207"/>
          </a:xfrm>
          <a:prstGeom prst="rect">
            <a:avLst/>
          </a:prstGeom>
          <a:noFill/>
          <a:ln/>
        </p:spPr>
        <p:txBody>
          <a:bodyPr wrap="none" lIns="0" tIns="0" rIns="0" bIns="0" rtlCol="0" anchor="t"/>
          <a:lstStyle/>
          <a:p>
            <a:pPr marL="0" indent="0" algn="l">
              <a:lnSpc>
                <a:spcPts val="2550"/>
              </a:lnSpc>
              <a:buNone/>
            </a:pPr>
            <a:r>
              <a:rPr lang="en-US" sz="2000" dirty="0">
                <a:solidFill>
                  <a:srgbClr val="161613"/>
                </a:solidFill>
                <a:latin typeface="DM Sans Medium" pitchFamily="34" charset="0"/>
                <a:ea typeface="DM Sans Medium" pitchFamily="34" charset="-122"/>
                <a:cs typeface="DM Sans Medium" pitchFamily="34" charset="-120"/>
              </a:rPr>
              <a:t>Sustainable Farming</a:t>
            </a:r>
            <a:endParaRPr lang="en-US" sz="2000" dirty="0"/>
          </a:p>
        </p:txBody>
      </p:sp>
      <p:sp>
        <p:nvSpPr>
          <p:cNvPr id="32" name="Text 30"/>
          <p:cNvSpPr/>
          <p:nvPr/>
        </p:nvSpPr>
        <p:spPr>
          <a:xfrm>
            <a:off x="7649289" y="6296025"/>
            <a:ext cx="6024324" cy="995839"/>
          </a:xfrm>
          <a:prstGeom prst="rect">
            <a:avLst/>
          </a:prstGeom>
          <a:noFill/>
          <a:ln/>
        </p:spPr>
        <p:txBody>
          <a:bodyPr wrap="square" lIns="0" tIns="0" rIns="0" bIns="0" rtlCol="0" anchor="t"/>
          <a:lstStyle/>
          <a:p>
            <a:pPr marL="0" indent="0" algn="l">
              <a:lnSpc>
                <a:spcPts val="2600"/>
              </a:lnSpc>
              <a:buNone/>
            </a:pPr>
            <a:r>
              <a:rPr lang="en-US" sz="1600" dirty="0">
                <a:solidFill>
                  <a:srgbClr val="161613"/>
                </a:solidFill>
                <a:latin typeface="Inter" pitchFamily="34" charset="0"/>
                <a:ea typeface="Inter" pitchFamily="34" charset="-122"/>
                <a:cs typeface="Inter" pitchFamily="34" charset="-120"/>
              </a:rPr>
              <a:t>These advancements collectively promise </a:t>
            </a:r>
            <a:r>
              <a:rPr lang="en-US" sz="1600" b="1" dirty="0">
                <a:solidFill>
                  <a:srgbClr val="161613"/>
                </a:solidFill>
                <a:latin typeface="Inter" pitchFamily="34" charset="0"/>
                <a:ea typeface="Inter" pitchFamily="34" charset="-122"/>
                <a:cs typeface="Inter" pitchFamily="34" charset="-120"/>
              </a:rPr>
              <a:t>healthier crops, higher yields, and more sustainable citrus farming practices</a:t>
            </a:r>
            <a:r>
              <a:rPr lang="en-US" sz="1600" dirty="0">
                <a:solidFill>
                  <a:srgbClr val="161613"/>
                </a:solidFill>
                <a:latin typeface="Inter" pitchFamily="34" charset="0"/>
                <a:ea typeface="Inter" pitchFamily="34" charset="-122"/>
                <a:cs typeface="Inter" pitchFamily="34" charset="-120"/>
              </a:rPr>
              <a:t> for a secure agricultural future.</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77E259-49FA-BD57-4734-4BDE6BFE6B8C}"/>
              </a:ext>
            </a:extLst>
          </p:cNvPr>
          <p:cNvSpPr txBox="1"/>
          <p:nvPr/>
        </p:nvSpPr>
        <p:spPr>
          <a:xfrm>
            <a:off x="4048018" y="554805"/>
            <a:ext cx="6164494" cy="1015663"/>
          </a:xfrm>
          <a:prstGeom prst="rect">
            <a:avLst/>
          </a:prstGeom>
          <a:noFill/>
        </p:spPr>
        <p:txBody>
          <a:bodyPr wrap="square" rtlCol="0">
            <a:spAutoFit/>
          </a:bodyPr>
          <a:lstStyle/>
          <a:p>
            <a:r>
              <a:rPr lang="en-US" sz="6000" b="1" dirty="0"/>
              <a:t>TEAM MEMBERS</a:t>
            </a:r>
            <a:endParaRPr lang="en-IN" sz="6000" b="1" dirty="0"/>
          </a:p>
        </p:txBody>
      </p:sp>
      <p:sp>
        <p:nvSpPr>
          <p:cNvPr id="3" name="TextBox 2">
            <a:extLst>
              <a:ext uri="{FF2B5EF4-FFF2-40B4-BE49-F238E27FC236}">
                <a16:creationId xmlns:a16="http://schemas.microsoft.com/office/drawing/2014/main" id="{723A29C9-0923-C7DA-CE06-9EF32F3CDB39}"/>
              </a:ext>
            </a:extLst>
          </p:cNvPr>
          <p:cNvSpPr txBox="1"/>
          <p:nvPr/>
        </p:nvSpPr>
        <p:spPr>
          <a:xfrm>
            <a:off x="1910994" y="1993186"/>
            <a:ext cx="8589196" cy="830997"/>
          </a:xfrm>
          <a:prstGeom prst="rect">
            <a:avLst/>
          </a:prstGeom>
          <a:noFill/>
        </p:spPr>
        <p:txBody>
          <a:bodyPr wrap="square" rtlCol="0">
            <a:spAutoFit/>
          </a:bodyPr>
          <a:lstStyle/>
          <a:p>
            <a:r>
              <a:rPr lang="en-US" sz="4800" b="1" dirty="0"/>
              <a:t>1. </a:t>
            </a:r>
            <a:r>
              <a:rPr lang="en-US" sz="4800" b="1" dirty="0" err="1"/>
              <a:t>G.Yagneswari</a:t>
            </a:r>
            <a:r>
              <a:rPr lang="en-US" sz="4800" b="1" dirty="0"/>
              <a:t>        -(RO200402)</a:t>
            </a:r>
            <a:endParaRPr lang="en-IN" sz="4800" b="1" dirty="0"/>
          </a:p>
        </p:txBody>
      </p:sp>
      <p:sp>
        <p:nvSpPr>
          <p:cNvPr id="4" name="TextBox 3">
            <a:extLst>
              <a:ext uri="{FF2B5EF4-FFF2-40B4-BE49-F238E27FC236}">
                <a16:creationId xmlns:a16="http://schemas.microsoft.com/office/drawing/2014/main" id="{145D6E71-7ACE-8D47-4821-A68075B01EB5}"/>
              </a:ext>
            </a:extLst>
          </p:cNvPr>
          <p:cNvSpPr txBox="1"/>
          <p:nvPr/>
        </p:nvSpPr>
        <p:spPr>
          <a:xfrm>
            <a:off x="1828800" y="3246901"/>
            <a:ext cx="9616612" cy="830997"/>
          </a:xfrm>
          <a:prstGeom prst="rect">
            <a:avLst/>
          </a:prstGeom>
          <a:noFill/>
        </p:spPr>
        <p:txBody>
          <a:bodyPr wrap="square" rtlCol="0">
            <a:spAutoFit/>
          </a:bodyPr>
          <a:lstStyle/>
          <a:p>
            <a:r>
              <a:rPr lang="en-US" sz="4800" b="1" dirty="0"/>
              <a:t> 2. </a:t>
            </a:r>
            <a:r>
              <a:rPr lang="en-US" sz="4800" b="1" dirty="0" err="1"/>
              <a:t>B.Triveni</a:t>
            </a:r>
            <a:r>
              <a:rPr lang="en-US" sz="4800" b="1" dirty="0"/>
              <a:t>                 -(RO200472)</a:t>
            </a:r>
            <a:endParaRPr lang="en-IN" sz="4800" b="1" dirty="0"/>
          </a:p>
        </p:txBody>
      </p:sp>
      <p:sp>
        <p:nvSpPr>
          <p:cNvPr id="6" name="TextBox 5">
            <a:extLst>
              <a:ext uri="{FF2B5EF4-FFF2-40B4-BE49-F238E27FC236}">
                <a16:creationId xmlns:a16="http://schemas.microsoft.com/office/drawing/2014/main" id="{72E9CF02-5189-5038-24CA-A65860286783}"/>
              </a:ext>
            </a:extLst>
          </p:cNvPr>
          <p:cNvSpPr txBox="1"/>
          <p:nvPr/>
        </p:nvSpPr>
        <p:spPr>
          <a:xfrm>
            <a:off x="1910994" y="4387600"/>
            <a:ext cx="8897420" cy="830997"/>
          </a:xfrm>
          <a:prstGeom prst="rect">
            <a:avLst/>
          </a:prstGeom>
          <a:noFill/>
        </p:spPr>
        <p:txBody>
          <a:bodyPr wrap="square" rtlCol="0">
            <a:spAutoFit/>
          </a:bodyPr>
          <a:lstStyle/>
          <a:p>
            <a:r>
              <a:rPr lang="en-US" sz="4800" b="1" dirty="0"/>
              <a:t>3. </a:t>
            </a:r>
            <a:r>
              <a:rPr lang="en-US" sz="4800" b="1" dirty="0" err="1"/>
              <a:t>V.Dattatraya</a:t>
            </a:r>
            <a:r>
              <a:rPr lang="en-US" sz="4800" b="1" dirty="0"/>
              <a:t>          -(RO201045)</a:t>
            </a:r>
            <a:endParaRPr lang="en-IN" sz="4800" b="1" dirty="0"/>
          </a:p>
        </p:txBody>
      </p:sp>
    </p:spTree>
    <p:extLst>
      <p:ext uri="{BB962C8B-B14F-4D97-AF65-F5344CB8AC3E}">
        <p14:creationId xmlns:p14="http://schemas.microsoft.com/office/powerpoint/2010/main" val="1636745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8192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Abstraction</a:t>
            </a:r>
            <a:endParaRPr lang="en-US" sz="4450" dirty="0"/>
          </a:p>
        </p:txBody>
      </p:sp>
      <p:sp>
        <p:nvSpPr>
          <p:cNvPr id="3" name="Text 1"/>
          <p:cNvSpPr/>
          <p:nvPr/>
        </p:nvSpPr>
        <p:spPr>
          <a:xfrm>
            <a:off x="793790" y="3244334"/>
            <a:ext cx="13042821" cy="2903220"/>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This project abstracts the challenge of automatic citrus leaf disease detection and classification using deep learning-based image analysis. By leveraging convolutional neural networks such as ResNet101, DenseNet201, and AlexNet, the system learns to extract distinguishing features from leaf images, enabling robust identification of diseases like Black spot, Canker, Greening, and Melanose, as well as recognition of healthy specimens. The workflow encompasses systematic data collection, preprocessing, augmentation, model training, and quantitative evaluation using metrics such as accuracy, precision, recall, and F1-score. The solution not only provides timely support for farmers and agronomists, but also demonstrates the application of advanced machine learning techniques for real-world agricultural diagnostics, minimizing manual intervention and enhancing crop management.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49483" y="133564"/>
            <a:ext cx="5075434" cy="7900827"/>
          </a:xfrm>
          <a:prstGeom prst="rect">
            <a:avLst/>
          </a:prstGeom>
        </p:spPr>
      </p:pic>
      <p:sp>
        <p:nvSpPr>
          <p:cNvPr id="3" name="Text 0"/>
          <p:cNvSpPr/>
          <p:nvPr/>
        </p:nvSpPr>
        <p:spPr>
          <a:xfrm>
            <a:off x="793790" y="19657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Introduction: Empowering Citrus Health with AI</a:t>
            </a:r>
            <a:endParaRPr lang="en-US" sz="4450" dirty="0"/>
          </a:p>
        </p:txBody>
      </p:sp>
      <p:sp>
        <p:nvSpPr>
          <p:cNvPr id="4" name="Text 1"/>
          <p:cNvSpPr/>
          <p:nvPr/>
        </p:nvSpPr>
        <p:spPr>
          <a:xfrm>
            <a:off x="793790" y="3723442"/>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Citrus crops are vital to global agriculture and economies, but they are constantly threatened by various diseases. Early and accurate detection is paramount to prevent widespread crop loss and ensure sustainable production. This presentation explores how deep learning, specifically models like ResNet101, DenseNet201, and AlexNet, offers a revolutionary approach to diagnosing these diseases with unprecedented efficiency and precision.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7474" y="588645"/>
            <a:ext cx="7905750" cy="533995"/>
          </a:xfrm>
          <a:prstGeom prst="rect">
            <a:avLst/>
          </a:prstGeom>
          <a:noFill/>
          <a:ln/>
        </p:spPr>
        <p:txBody>
          <a:bodyPr wrap="none" lIns="0" tIns="0" rIns="0" bIns="0" rtlCol="0" anchor="t"/>
          <a:lstStyle/>
          <a:p>
            <a:pPr marL="0" indent="0" algn="l">
              <a:lnSpc>
                <a:spcPts val="4200"/>
              </a:lnSpc>
              <a:buNone/>
            </a:pPr>
            <a:r>
              <a:rPr lang="en-US" sz="3350" dirty="0">
                <a:solidFill>
                  <a:srgbClr val="161613"/>
                </a:solidFill>
                <a:latin typeface="DM Sans Medium" pitchFamily="34" charset="0"/>
                <a:ea typeface="DM Sans Medium" pitchFamily="34" charset="-122"/>
                <a:cs typeface="DM Sans Medium" pitchFamily="34" charset="-120"/>
              </a:rPr>
              <a:t>Why Detect Citrus Leaf Diseases Early?</a:t>
            </a:r>
            <a:endParaRPr lang="en-US" sz="3350" dirty="0"/>
          </a:p>
        </p:txBody>
      </p:sp>
      <p:sp>
        <p:nvSpPr>
          <p:cNvPr id="3" name="Shape 1"/>
          <p:cNvSpPr/>
          <p:nvPr/>
        </p:nvSpPr>
        <p:spPr>
          <a:xfrm>
            <a:off x="747474" y="1549718"/>
            <a:ext cx="6460927" cy="3109674"/>
          </a:xfrm>
          <a:prstGeom prst="roundRect">
            <a:avLst>
              <a:gd name="adj" fmla="val 1030"/>
            </a:avLst>
          </a:prstGeom>
          <a:solidFill>
            <a:srgbClr val="EDEBE3"/>
          </a:solidFill>
          <a:ln/>
        </p:spPr>
      </p:sp>
      <p:sp>
        <p:nvSpPr>
          <p:cNvPr id="4" name="Shape 2"/>
          <p:cNvSpPr/>
          <p:nvPr/>
        </p:nvSpPr>
        <p:spPr>
          <a:xfrm>
            <a:off x="960953" y="1763197"/>
            <a:ext cx="640675" cy="640675"/>
          </a:xfrm>
          <a:prstGeom prst="roundRect">
            <a:avLst>
              <a:gd name="adj" fmla="val 14271020"/>
            </a:avLst>
          </a:prstGeom>
          <a:solidFill>
            <a:srgbClr val="28282F"/>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7166" y="1939409"/>
            <a:ext cx="288250" cy="288250"/>
          </a:xfrm>
          <a:prstGeom prst="rect">
            <a:avLst/>
          </a:prstGeom>
        </p:spPr>
      </p:pic>
      <p:sp>
        <p:nvSpPr>
          <p:cNvPr id="6" name="Text 3"/>
          <p:cNvSpPr/>
          <p:nvPr/>
        </p:nvSpPr>
        <p:spPr>
          <a:xfrm>
            <a:off x="960953" y="2617351"/>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161613"/>
                </a:solidFill>
                <a:latin typeface="DM Sans Medium" pitchFamily="34" charset="0"/>
                <a:ea typeface="DM Sans Medium" pitchFamily="34" charset="-122"/>
                <a:cs typeface="DM Sans Medium" pitchFamily="34" charset="-120"/>
              </a:rPr>
              <a:t>Crop Contribution</a:t>
            </a:r>
            <a:endParaRPr lang="en-US" sz="2100" dirty="0"/>
          </a:p>
        </p:txBody>
      </p:sp>
      <p:sp>
        <p:nvSpPr>
          <p:cNvPr id="7" name="Text 4"/>
          <p:cNvSpPr/>
          <p:nvPr/>
        </p:nvSpPr>
        <p:spPr>
          <a:xfrm>
            <a:off x="960953" y="3079075"/>
            <a:ext cx="6033968" cy="683419"/>
          </a:xfrm>
          <a:prstGeom prst="rect">
            <a:avLst/>
          </a:prstGeom>
          <a:noFill/>
          <a:ln/>
        </p:spPr>
        <p:txBody>
          <a:bodyPr wrap="square" lIns="0" tIns="0" rIns="0" bIns="0" rtlCol="0" anchor="t"/>
          <a:lstStyle/>
          <a:p>
            <a:pPr marL="0" indent="0" algn="l">
              <a:lnSpc>
                <a:spcPts val="2650"/>
              </a:lnSpc>
              <a:buNone/>
            </a:pPr>
            <a:r>
              <a:rPr lang="en-US" sz="1650" dirty="0">
                <a:solidFill>
                  <a:srgbClr val="161613"/>
                </a:solidFill>
                <a:latin typeface="Inter" pitchFamily="34" charset="0"/>
                <a:ea typeface="Inter" pitchFamily="34" charset="-122"/>
                <a:cs typeface="Inter" pitchFamily="34" charset="-120"/>
              </a:rPr>
              <a:t>Citrus crops contribute over </a:t>
            </a:r>
            <a:r>
              <a:rPr lang="en-US" sz="1650" dirty="0">
                <a:solidFill>
                  <a:srgbClr val="28282F"/>
                </a:solidFill>
                <a:latin typeface="Inter" pitchFamily="34" charset="0"/>
                <a:ea typeface="Inter" pitchFamily="34" charset="-122"/>
                <a:cs typeface="Inter" pitchFamily="34" charset="-120"/>
              </a:rPr>
              <a:t>30%</a:t>
            </a:r>
            <a:r>
              <a:rPr lang="en-US" sz="1650" dirty="0">
                <a:solidFill>
                  <a:srgbClr val="161613"/>
                </a:solidFill>
                <a:latin typeface="Inter" pitchFamily="34" charset="0"/>
                <a:ea typeface="Inter" pitchFamily="34" charset="-122"/>
                <a:cs typeface="Inter" pitchFamily="34" charset="-120"/>
              </a:rPr>
              <a:t> of fruit production in key agricultural regions like Punjab, India, and Pakistan.</a:t>
            </a:r>
            <a:endParaRPr lang="en-US" sz="1650" dirty="0"/>
          </a:p>
        </p:txBody>
      </p:sp>
      <p:sp>
        <p:nvSpPr>
          <p:cNvPr id="8" name="Shape 5"/>
          <p:cNvSpPr/>
          <p:nvPr/>
        </p:nvSpPr>
        <p:spPr>
          <a:xfrm>
            <a:off x="7421880" y="1549718"/>
            <a:ext cx="6461046" cy="3109674"/>
          </a:xfrm>
          <a:prstGeom prst="roundRect">
            <a:avLst>
              <a:gd name="adj" fmla="val 1030"/>
            </a:avLst>
          </a:prstGeom>
          <a:solidFill>
            <a:srgbClr val="EDEBE3"/>
          </a:solidFill>
          <a:ln/>
        </p:spPr>
      </p:sp>
      <p:sp>
        <p:nvSpPr>
          <p:cNvPr id="9" name="Shape 6"/>
          <p:cNvSpPr/>
          <p:nvPr/>
        </p:nvSpPr>
        <p:spPr>
          <a:xfrm>
            <a:off x="7635359" y="1763197"/>
            <a:ext cx="640675" cy="640675"/>
          </a:xfrm>
          <a:prstGeom prst="roundRect">
            <a:avLst>
              <a:gd name="adj" fmla="val 14271020"/>
            </a:avLst>
          </a:prstGeom>
          <a:solidFill>
            <a:srgbClr val="28282F"/>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1572" y="1939409"/>
            <a:ext cx="288250" cy="288250"/>
          </a:xfrm>
          <a:prstGeom prst="rect">
            <a:avLst/>
          </a:prstGeom>
        </p:spPr>
      </p:pic>
      <p:sp>
        <p:nvSpPr>
          <p:cNvPr id="11" name="Text 7"/>
          <p:cNvSpPr/>
          <p:nvPr/>
        </p:nvSpPr>
        <p:spPr>
          <a:xfrm>
            <a:off x="7635359" y="2617351"/>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161613"/>
                </a:solidFill>
                <a:latin typeface="DM Sans Medium" pitchFamily="34" charset="0"/>
                <a:ea typeface="DM Sans Medium" pitchFamily="34" charset="-122"/>
                <a:cs typeface="DM Sans Medium" pitchFamily="34" charset="-120"/>
              </a:rPr>
              <a:t>Disease Impact</a:t>
            </a:r>
            <a:endParaRPr lang="en-US" sz="2100" dirty="0"/>
          </a:p>
        </p:txBody>
      </p:sp>
      <p:sp>
        <p:nvSpPr>
          <p:cNvPr id="12" name="Text 8"/>
          <p:cNvSpPr/>
          <p:nvPr/>
        </p:nvSpPr>
        <p:spPr>
          <a:xfrm>
            <a:off x="7635359" y="3079075"/>
            <a:ext cx="6034088" cy="1366838"/>
          </a:xfrm>
          <a:prstGeom prst="rect">
            <a:avLst/>
          </a:prstGeom>
          <a:noFill/>
          <a:ln/>
        </p:spPr>
        <p:txBody>
          <a:bodyPr wrap="square" lIns="0" tIns="0" rIns="0" bIns="0" rtlCol="0" anchor="t"/>
          <a:lstStyle/>
          <a:p>
            <a:pPr marL="0" indent="0" algn="l">
              <a:lnSpc>
                <a:spcPts val="2650"/>
              </a:lnSpc>
              <a:buNone/>
            </a:pPr>
            <a:r>
              <a:rPr lang="en-US" sz="1650" dirty="0">
                <a:solidFill>
                  <a:srgbClr val="161613"/>
                </a:solidFill>
                <a:latin typeface="Inter" pitchFamily="34" charset="0"/>
                <a:ea typeface="Inter" pitchFamily="34" charset="-122"/>
                <a:cs typeface="Inter" pitchFamily="34" charset="-120"/>
              </a:rPr>
              <a:t>Diseases like Black Spot, Canker, Greening (Huanglongbing), and Melanacies drastically reduce yield and fruit quality, leading to significant economic losses for farmers.</a:t>
            </a:r>
            <a:endParaRPr lang="en-US" sz="1650" dirty="0"/>
          </a:p>
        </p:txBody>
      </p:sp>
      <p:sp>
        <p:nvSpPr>
          <p:cNvPr id="13" name="Shape 9"/>
          <p:cNvSpPr/>
          <p:nvPr/>
        </p:nvSpPr>
        <p:spPr>
          <a:xfrm>
            <a:off x="747474" y="4872871"/>
            <a:ext cx="6460927" cy="2767965"/>
          </a:xfrm>
          <a:prstGeom prst="roundRect">
            <a:avLst>
              <a:gd name="adj" fmla="val 1157"/>
            </a:avLst>
          </a:prstGeom>
          <a:solidFill>
            <a:srgbClr val="EDEBE3"/>
          </a:solidFill>
          <a:ln/>
        </p:spPr>
      </p:sp>
      <p:sp>
        <p:nvSpPr>
          <p:cNvPr id="14" name="Shape 10"/>
          <p:cNvSpPr/>
          <p:nvPr/>
        </p:nvSpPr>
        <p:spPr>
          <a:xfrm>
            <a:off x="960953" y="5086350"/>
            <a:ext cx="640675" cy="640675"/>
          </a:xfrm>
          <a:prstGeom prst="roundRect">
            <a:avLst>
              <a:gd name="adj" fmla="val 14271020"/>
            </a:avLst>
          </a:prstGeom>
          <a:solidFill>
            <a:srgbClr val="28282F"/>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7166" y="5262563"/>
            <a:ext cx="288250" cy="288250"/>
          </a:xfrm>
          <a:prstGeom prst="rect">
            <a:avLst/>
          </a:prstGeom>
        </p:spPr>
      </p:pic>
      <p:sp>
        <p:nvSpPr>
          <p:cNvPr id="16" name="Text 11"/>
          <p:cNvSpPr/>
          <p:nvPr/>
        </p:nvSpPr>
        <p:spPr>
          <a:xfrm>
            <a:off x="960953" y="5940504"/>
            <a:ext cx="2770465" cy="333613"/>
          </a:xfrm>
          <a:prstGeom prst="rect">
            <a:avLst/>
          </a:prstGeom>
          <a:noFill/>
          <a:ln/>
        </p:spPr>
        <p:txBody>
          <a:bodyPr wrap="none" lIns="0" tIns="0" rIns="0" bIns="0" rtlCol="0" anchor="t"/>
          <a:lstStyle/>
          <a:p>
            <a:pPr marL="0" indent="0" algn="l">
              <a:lnSpc>
                <a:spcPts val="2600"/>
              </a:lnSpc>
              <a:buNone/>
            </a:pPr>
            <a:r>
              <a:rPr lang="en-US" sz="2100" dirty="0">
                <a:solidFill>
                  <a:srgbClr val="161613"/>
                </a:solidFill>
                <a:latin typeface="DM Sans Medium" pitchFamily="34" charset="0"/>
                <a:ea typeface="DM Sans Medium" pitchFamily="34" charset="-122"/>
                <a:cs typeface="DM Sans Medium" pitchFamily="34" charset="-120"/>
              </a:rPr>
              <a:t>Traditional Challenges</a:t>
            </a:r>
            <a:endParaRPr lang="en-US" sz="2100" dirty="0"/>
          </a:p>
        </p:txBody>
      </p:sp>
      <p:sp>
        <p:nvSpPr>
          <p:cNvPr id="17" name="Text 12"/>
          <p:cNvSpPr/>
          <p:nvPr/>
        </p:nvSpPr>
        <p:spPr>
          <a:xfrm>
            <a:off x="960953" y="6402229"/>
            <a:ext cx="6033968" cy="1025128"/>
          </a:xfrm>
          <a:prstGeom prst="rect">
            <a:avLst/>
          </a:prstGeom>
          <a:noFill/>
          <a:ln/>
        </p:spPr>
        <p:txBody>
          <a:bodyPr wrap="square" lIns="0" tIns="0" rIns="0" bIns="0" rtlCol="0" anchor="t"/>
          <a:lstStyle/>
          <a:p>
            <a:pPr marL="0" indent="0" algn="l">
              <a:lnSpc>
                <a:spcPts val="2650"/>
              </a:lnSpc>
              <a:buNone/>
            </a:pPr>
            <a:r>
              <a:rPr lang="en-US" sz="1650" dirty="0">
                <a:solidFill>
                  <a:srgbClr val="161613"/>
                </a:solidFill>
                <a:latin typeface="Inter" pitchFamily="34" charset="0"/>
                <a:ea typeface="Inter" pitchFamily="34" charset="-122"/>
                <a:cs typeface="Inter" pitchFamily="34" charset="-120"/>
              </a:rPr>
              <a:t>Traditional manual diagnosis is slow, costly, and prone to human error, risking widespread crop loss if not addressed promptly.</a:t>
            </a:r>
            <a:endParaRPr lang="en-US" sz="1650" dirty="0"/>
          </a:p>
        </p:txBody>
      </p:sp>
      <p:sp>
        <p:nvSpPr>
          <p:cNvPr id="18" name="Shape 13"/>
          <p:cNvSpPr/>
          <p:nvPr/>
        </p:nvSpPr>
        <p:spPr>
          <a:xfrm>
            <a:off x="7421880" y="4872871"/>
            <a:ext cx="6461046" cy="2767965"/>
          </a:xfrm>
          <a:prstGeom prst="roundRect">
            <a:avLst>
              <a:gd name="adj" fmla="val 1157"/>
            </a:avLst>
          </a:prstGeom>
          <a:solidFill>
            <a:srgbClr val="EDEBE3"/>
          </a:solidFill>
          <a:ln/>
        </p:spPr>
      </p:sp>
      <p:sp>
        <p:nvSpPr>
          <p:cNvPr id="19" name="Shape 14"/>
          <p:cNvSpPr/>
          <p:nvPr/>
        </p:nvSpPr>
        <p:spPr>
          <a:xfrm>
            <a:off x="7635359" y="5086350"/>
            <a:ext cx="640675" cy="640675"/>
          </a:xfrm>
          <a:prstGeom prst="roundRect">
            <a:avLst>
              <a:gd name="adj" fmla="val 14271020"/>
            </a:avLst>
          </a:prstGeom>
          <a:solidFill>
            <a:srgbClr val="28282F"/>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11572" y="5262563"/>
            <a:ext cx="288250" cy="288250"/>
          </a:xfrm>
          <a:prstGeom prst="rect">
            <a:avLst/>
          </a:prstGeom>
        </p:spPr>
      </p:pic>
      <p:sp>
        <p:nvSpPr>
          <p:cNvPr id="21" name="Text 15"/>
          <p:cNvSpPr/>
          <p:nvPr/>
        </p:nvSpPr>
        <p:spPr>
          <a:xfrm>
            <a:off x="7635359" y="5940504"/>
            <a:ext cx="2902268" cy="333613"/>
          </a:xfrm>
          <a:prstGeom prst="rect">
            <a:avLst/>
          </a:prstGeom>
          <a:noFill/>
          <a:ln/>
        </p:spPr>
        <p:txBody>
          <a:bodyPr wrap="none" lIns="0" tIns="0" rIns="0" bIns="0" rtlCol="0" anchor="t"/>
          <a:lstStyle/>
          <a:p>
            <a:pPr marL="0" indent="0" algn="l">
              <a:lnSpc>
                <a:spcPts val="2600"/>
              </a:lnSpc>
              <a:buNone/>
            </a:pPr>
            <a:r>
              <a:rPr lang="en-US" sz="2100" dirty="0">
                <a:solidFill>
                  <a:srgbClr val="161613"/>
                </a:solidFill>
                <a:latin typeface="DM Sans Medium" pitchFamily="34" charset="0"/>
                <a:ea typeface="DM Sans Medium" pitchFamily="34" charset="-122"/>
                <a:cs typeface="DM Sans Medium" pitchFamily="34" charset="-120"/>
              </a:rPr>
              <a:t>Deep Learning Solution</a:t>
            </a:r>
            <a:endParaRPr lang="en-US" sz="2100" dirty="0"/>
          </a:p>
        </p:txBody>
      </p:sp>
      <p:sp>
        <p:nvSpPr>
          <p:cNvPr id="22" name="Text 16"/>
          <p:cNvSpPr/>
          <p:nvPr/>
        </p:nvSpPr>
        <p:spPr>
          <a:xfrm>
            <a:off x="7635359" y="6402229"/>
            <a:ext cx="6034088" cy="1025128"/>
          </a:xfrm>
          <a:prstGeom prst="rect">
            <a:avLst/>
          </a:prstGeom>
          <a:noFill/>
          <a:ln/>
        </p:spPr>
        <p:txBody>
          <a:bodyPr wrap="square" lIns="0" tIns="0" rIns="0" bIns="0" rtlCol="0" anchor="t"/>
          <a:lstStyle/>
          <a:p>
            <a:pPr marL="0" indent="0" algn="l">
              <a:lnSpc>
                <a:spcPts val="2650"/>
              </a:lnSpc>
              <a:buNone/>
            </a:pPr>
            <a:r>
              <a:rPr lang="en-US" sz="1650" dirty="0">
                <a:solidFill>
                  <a:srgbClr val="161613"/>
                </a:solidFill>
                <a:latin typeface="Inter" pitchFamily="34" charset="0"/>
                <a:ea typeface="Inter" pitchFamily="34" charset="-122"/>
                <a:cs typeface="Inter" pitchFamily="34" charset="-120"/>
              </a:rPr>
              <a:t>Automated detection using deep learning offers rapid, accurate, and scalable solutions for farmers, enabling timely intervention.</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0932" y="622221"/>
            <a:ext cx="13048536" cy="1412319"/>
          </a:xfrm>
          <a:prstGeom prst="rect">
            <a:avLst/>
          </a:prstGeom>
          <a:noFill/>
          <a:ln/>
        </p:spPr>
        <p:txBody>
          <a:bodyPr wrap="square" lIns="0" tIns="0" rIns="0" bIns="0" rtlCol="0" anchor="t"/>
          <a:lstStyle/>
          <a:p>
            <a:pPr marL="0" indent="0" algn="l">
              <a:lnSpc>
                <a:spcPts val="5550"/>
              </a:lnSpc>
              <a:buNone/>
            </a:pPr>
            <a:r>
              <a:rPr lang="en-US" sz="4400" dirty="0">
                <a:solidFill>
                  <a:srgbClr val="161613"/>
                </a:solidFill>
                <a:latin typeface="DM Sans Medium" pitchFamily="34" charset="0"/>
                <a:ea typeface="DM Sans Medium" pitchFamily="34" charset="-122"/>
                <a:cs typeface="DM Sans Medium" pitchFamily="34" charset="-120"/>
              </a:rPr>
              <a:t>Challenges in Citrus Disease Detection Using Deep Learning</a:t>
            </a:r>
            <a:endParaRPr lang="en-US" sz="4400" dirty="0"/>
          </a:p>
        </p:txBody>
      </p:sp>
      <p:sp>
        <p:nvSpPr>
          <p:cNvPr id="3" name="Shape 1"/>
          <p:cNvSpPr/>
          <p:nvPr/>
        </p:nvSpPr>
        <p:spPr>
          <a:xfrm>
            <a:off x="790932" y="2486501"/>
            <a:ext cx="6411278" cy="2447449"/>
          </a:xfrm>
          <a:prstGeom prst="roundRect">
            <a:avLst>
              <a:gd name="adj" fmla="val 5978"/>
            </a:avLst>
          </a:prstGeom>
          <a:solidFill>
            <a:srgbClr val="F9F8F5"/>
          </a:solidFill>
          <a:ln w="30480">
            <a:solidFill>
              <a:srgbClr val="D3D1C9"/>
            </a:solidFill>
            <a:prstDash val="solid"/>
          </a:ln>
        </p:spPr>
      </p:sp>
      <p:sp>
        <p:nvSpPr>
          <p:cNvPr id="4" name="Shape 2"/>
          <p:cNvSpPr/>
          <p:nvPr/>
        </p:nvSpPr>
        <p:spPr>
          <a:xfrm>
            <a:off x="760452" y="2486501"/>
            <a:ext cx="121920" cy="2447449"/>
          </a:xfrm>
          <a:prstGeom prst="roundRect">
            <a:avLst>
              <a:gd name="adj" fmla="val 27804"/>
            </a:avLst>
          </a:prstGeom>
          <a:solidFill>
            <a:srgbClr val="28282F"/>
          </a:solidFill>
          <a:ln/>
        </p:spPr>
      </p:sp>
      <p:sp>
        <p:nvSpPr>
          <p:cNvPr id="5" name="Text 3"/>
          <p:cNvSpPr/>
          <p:nvPr/>
        </p:nvSpPr>
        <p:spPr>
          <a:xfrm>
            <a:off x="1138833" y="2742962"/>
            <a:ext cx="4024789" cy="353139"/>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Data Acquisition &amp; Annotation</a:t>
            </a:r>
            <a:endParaRPr lang="en-US" sz="2200" dirty="0"/>
          </a:p>
        </p:txBody>
      </p:sp>
      <p:sp>
        <p:nvSpPr>
          <p:cNvPr id="6" name="Text 4"/>
          <p:cNvSpPr/>
          <p:nvPr/>
        </p:nvSpPr>
        <p:spPr>
          <a:xfrm>
            <a:off x="1138833" y="3231594"/>
            <a:ext cx="5806916" cy="1084421"/>
          </a:xfrm>
          <a:prstGeom prst="rect">
            <a:avLst/>
          </a:prstGeom>
          <a:noFill/>
          <a:ln/>
        </p:spPr>
        <p:txBody>
          <a:bodyPr wrap="square" lIns="0" tIns="0" rIns="0" bIns="0" rtlCol="0" anchor="t"/>
          <a:lstStyle/>
          <a:p>
            <a:pPr marL="0" indent="0" algn="l">
              <a:lnSpc>
                <a:spcPts val="2800"/>
              </a:lnSpc>
              <a:buNone/>
            </a:pPr>
            <a:r>
              <a:rPr lang="en-US" sz="1750" dirty="0">
                <a:solidFill>
                  <a:srgbClr val="161613"/>
                </a:solidFill>
                <a:latin typeface="Inter" pitchFamily="34" charset="0"/>
                <a:ea typeface="Inter" pitchFamily="34" charset="-122"/>
                <a:cs typeface="Inter" pitchFamily="34" charset="-120"/>
              </a:rPr>
              <a:t>Building high-quality, diverse datasets covering various disease stages, lighting conditions, and citrus varieties is a time-consuming and expensive process.</a:t>
            </a:r>
            <a:endParaRPr lang="en-US" sz="1750" dirty="0"/>
          </a:p>
        </p:txBody>
      </p:sp>
      <p:sp>
        <p:nvSpPr>
          <p:cNvPr id="7" name="Shape 5"/>
          <p:cNvSpPr/>
          <p:nvPr/>
        </p:nvSpPr>
        <p:spPr>
          <a:xfrm>
            <a:off x="7428190" y="2486501"/>
            <a:ext cx="6411278" cy="2447449"/>
          </a:xfrm>
          <a:prstGeom prst="roundRect">
            <a:avLst>
              <a:gd name="adj" fmla="val 5978"/>
            </a:avLst>
          </a:prstGeom>
          <a:solidFill>
            <a:srgbClr val="F9F8F5"/>
          </a:solidFill>
          <a:ln w="30480">
            <a:solidFill>
              <a:srgbClr val="D3D1C9"/>
            </a:solidFill>
            <a:prstDash val="solid"/>
          </a:ln>
        </p:spPr>
      </p:sp>
      <p:sp>
        <p:nvSpPr>
          <p:cNvPr id="8" name="Shape 6"/>
          <p:cNvSpPr/>
          <p:nvPr/>
        </p:nvSpPr>
        <p:spPr>
          <a:xfrm>
            <a:off x="7397710" y="2486501"/>
            <a:ext cx="121920" cy="2447449"/>
          </a:xfrm>
          <a:prstGeom prst="roundRect">
            <a:avLst>
              <a:gd name="adj" fmla="val 27804"/>
            </a:avLst>
          </a:prstGeom>
          <a:solidFill>
            <a:srgbClr val="28282F"/>
          </a:solidFill>
          <a:ln/>
        </p:spPr>
      </p:sp>
      <p:sp>
        <p:nvSpPr>
          <p:cNvPr id="9" name="Text 7"/>
          <p:cNvSpPr/>
          <p:nvPr/>
        </p:nvSpPr>
        <p:spPr>
          <a:xfrm>
            <a:off x="7776091" y="2742962"/>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Inter-class Similarity</a:t>
            </a:r>
            <a:endParaRPr lang="en-US" sz="2200" dirty="0"/>
          </a:p>
        </p:txBody>
      </p:sp>
      <p:sp>
        <p:nvSpPr>
          <p:cNvPr id="10" name="Text 8"/>
          <p:cNvSpPr/>
          <p:nvPr/>
        </p:nvSpPr>
        <p:spPr>
          <a:xfrm>
            <a:off x="7776091" y="3231594"/>
            <a:ext cx="5806916" cy="1445895"/>
          </a:xfrm>
          <a:prstGeom prst="rect">
            <a:avLst/>
          </a:prstGeom>
          <a:noFill/>
          <a:ln/>
        </p:spPr>
        <p:txBody>
          <a:bodyPr wrap="square" lIns="0" tIns="0" rIns="0" bIns="0" rtlCol="0" anchor="t"/>
          <a:lstStyle/>
          <a:p>
            <a:pPr marL="0" indent="0" algn="l">
              <a:lnSpc>
                <a:spcPts val="2800"/>
              </a:lnSpc>
              <a:buNone/>
            </a:pPr>
            <a:r>
              <a:rPr lang="en-US" sz="1750" dirty="0">
                <a:solidFill>
                  <a:srgbClr val="161613"/>
                </a:solidFill>
                <a:latin typeface="Inter" pitchFamily="34" charset="0"/>
                <a:ea typeface="Inter" pitchFamily="34" charset="-122"/>
                <a:cs typeface="Inter" pitchFamily="34" charset="-120"/>
              </a:rPr>
              <a:t>Many citrus diseases present visually similar symptoms, making it challenging for deep learning models to distinguish between them with high accuracy.</a:t>
            </a:r>
            <a:endParaRPr lang="en-US" sz="1750" dirty="0"/>
          </a:p>
        </p:txBody>
      </p:sp>
      <p:sp>
        <p:nvSpPr>
          <p:cNvPr id="11" name="Shape 9"/>
          <p:cNvSpPr/>
          <p:nvPr/>
        </p:nvSpPr>
        <p:spPr>
          <a:xfrm>
            <a:off x="790932" y="5159931"/>
            <a:ext cx="6411278" cy="2447449"/>
          </a:xfrm>
          <a:prstGeom prst="roundRect">
            <a:avLst>
              <a:gd name="adj" fmla="val 5978"/>
            </a:avLst>
          </a:prstGeom>
          <a:solidFill>
            <a:srgbClr val="F9F8F5"/>
          </a:solidFill>
          <a:ln w="30480">
            <a:solidFill>
              <a:srgbClr val="D3D1C9"/>
            </a:solidFill>
            <a:prstDash val="solid"/>
          </a:ln>
        </p:spPr>
      </p:sp>
      <p:sp>
        <p:nvSpPr>
          <p:cNvPr id="12" name="Shape 10"/>
          <p:cNvSpPr/>
          <p:nvPr/>
        </p:nvSpPr>
        <p:spPr>
          <a:xfrm>
            <a:off x="760452" y="5159931"/>
            <a:ext cx="121920" cy="2447449"/>
          </a:xfrm>
          <a:prstGeom prst="roundRect">
            <a:avLst>
              <a:gd name="adj" fmla="val 27804"/>
            </a:avLst>
          </a:prstGeom>
          <a:solidFill>
            <a:srgbClr val="28282F"/>
          </a:solidFill>
          <a:ln/>
        </p:spPr>
      </p:sp>
      <p:sp>
        <p:nvSpPr>
          <p:cNvPr id="13" name="Text 11"/>
          <p:cNvSpPr/>
          <p:nvPr/>
        </p:nvSpPr>
        <p:spPr>
          <a:xfrm>
            <a:off x="1138833" y="5416391"/>
            <a:ext cx="3313867" cy="353139"/>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Environmental Variability</a:t>
            </a:r>
            <a:endParaRPr lang="en-US" sz="2200" dirty="0"/>
          </a:p>
        </p:txBody>
      </p:sp>
      <p:sp>
        <p:nvSpPr>
          <p:cNvPr id="14" name="Text 12"/>
          <p:cNvSpPr/>
          <p:nvPr/>
        </p:nvSpPr>
        <p:spPr>
          <a:xfrm>
            <a:off x="1138833" y="5905024"/>
            <a:ext cx="5806916" cy="1084421"/>
          </a:xfrm>
          <a:prstGeom prst="rect">
            <a:avLst/>
          </a:prstGeom>
          <a:noFill/>
          <a:ln/>
        </p:spPr>
        <p:txBody>
          <a:bodyPr wrap="square" lIns="0" tIns="0" rIns="0" bIns="0" rtlCol="0" anchor="t"/>
          <a:lstStyle/>
          <a:p>
            <a:pPr marL="0" indent="0" algn="l">
              <a:lnSpc>
                <a:spcPts val="2800"/>
              </a:lnSpc>
              <a:buNone/>
            </a:pPr>
            <a:r>
              <a:rPr lang="en-US" sz="1750" dirty="0">
                <a:solidFill>
                  <a:srgbClr val="161613"/>
                </a:solidFill>
                <a:latin typeface="Inter" pitchFamily="34" charset="0"/>
                <a:ea typeface="Inter" pitchFamily="34" charset="-122"/>
                <a:cs typeface="Inter" pitchFamily="34" charset="-120"/>
              </a:rPr>
              <a:t>Real-world conditions like inconsistent lighting, leaf overlap, dust, and pest damage can severely impact model performance and lead to misclassifications.</a:t>
            </a:r>
            <a:endParaRPr lang="en-US" sz="1750" dirty="0"/>
          </a:p>
        </p:txBody>
      </p:sp>
      <p:sp>
        <p:nvSpPr>
          <p:cNvPr id="15" name="Shape 13"/>
          <p:cNvSpPr/>
          <p:nvPr/>
        </p:nvSpPr>
        <p:spPr>
          <a:xfrm>
            <a:off x="7428190" y="5159931"/>
            <a:ext cx="6411278" cy="2447449"/>
          </a:xfrm>
          <a:prstGeom prst="roundRect">
            <a:avLst>
              <a:gd name="adj" fmla="val 5978"/>
            </a:avLst>
          </a:prstGeom>
          <a:solidFill>
            <a:srgbClr val="F9F8F5"/>
          </a:solidFill>
          <a:ln w="30480">
            <a:solidFill>
              <a:srgbClr val="D3D1C9"/>
            </a:solidFill>
            <a:prstDash val="solid"/>
          </a:ln>
        </p:spPr>
      </p:sp>
      <p:sp>
        <p:nvSpPr>
          <p:cNvPr id="16" name="Shape 14"/>
          <p:cNvSpPr/>
          <p:nvPr/>
        </p:nvSpPr>
        <p:spPr>
          <a:xfrm>
            <a:off x="7397710" y="5159931"/>
            <a:ext cx="121920" cy="2447449"/>
          </a:xfrm>
          <a:prstGeom prst="roundRect">
            <a:avLst>
              <a:gd name="adj" fmla="val 27804"/>
            </a:avLst>
          </a:prstGeom>
          <a:solidFill>
            <a:srgbClr val="28282F"/>
          </a:solidFill>
          <a:ln/>
        </p:spPr>
      </p:sp>
      <p:sp>
        <p:nvSpPr>
          <p:cNvPr id="17" name="Text 15"/>
          <p:cNvSpPr/>
          <p:nvPr/>
        </p:nvSpPr>
        <p:spPr>
          <a:xfrm>
            <a:off x="7776091" y="5416391"/>
            <a:ext cx="4936927" cy="353139"/>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Model Generalizability &amp; Deployment</a:t>
            </a:r>
            <a:endParaRPr lang="en-US" sz="2200" dirty="0"/>
          </a:p>
        </p:txBody>
      </p:sp>
      <p:sp>
        <p:nvSpPr>
          <p:cNvPr id="18" name="Text 16"/>
          <p:cNvSpPr/>
          <p:nvPr/>
        </p:nvSpPr>
        <p:spPr>
          <a:xfrm>
            <a:off x="7776091" y="5905024"/>
            <a:ext cx="5806916" cy="1445895"/>
          </a:xfrm>
          <a:prstGeom prst="rect">
            <a:avLst/>
          </a:prstGeom>
          <a:noFill/>
          <a:ln/>
        </p:spPr>
        <p:txBody>
          <a:bodyPr wrap="square" lIns="0" tIns="0" rIns="0" bIns="0" rtlCol="0" anchor="t"/>
          <a:lstStyle/>
          <a:p>
            <a:pPr marL="0" indent="0" algn="l">
              <a:lnSpc>
                <a:spcPts val="2800"/>
              </a:lnSpc>
              <a:buNone/>
            </a:pPr>
            <a:r>
              <a:rPr lang="en-US" sz="1750" dirty="0">
                <a:solidFill>
                  <a:srgbClr val="161613"/>
                </a:solidFill>
                <a:latin typeface="Inter" pitchFamily="34" charset="0"/>
                <a:ea typeface="Inter" pitchFamily="34" charset="-122"/>
                <a:cs typeface="Inter" pitchFamily="34" charset="-120"/>
              </a:rPr>
              <a:t>Models often struggle to generalise across different geographic regions or citrus species. Deploying complex models on resource-limited farm devices presents another significant hurdle.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3406" y="478274"/>
            <a:ext cx="10572512" cy="520898"/>
          </a:xfrm>
          <a:prstGeom prst="rect">
            <a:avLst/>
          </a:prstGeom>
          <a:noFill/>
          <a:ln/>
        </p:spPr>
        <p:txBody>
          <a:bodyPr wrap="none" lIns="0" tIns="0" rIns="0" bIns="0" rtlCol="0" anchor="t"/>
          <a:lstStyle/>
          <a:p>
            <a:pPr marL="0" indent="0" algn="l">
              <a:lnSpc>
                <a:spcPts val="4100"/>
              </a:lnSpc>
              <a:buNone/>
            </a:pPr>
            <a:r>
              <a:rPr lang="en-US" sz="3250" dirty="0">
                <a:solidFill>
                  <a:srgbClr val="161613"/>
                </a:solidFill>
                <a:latin typeface="DM Sans Medium" pitchFamily="34" charset="0"/>
                <a:ea typeface="DM Sans Medium" pitchFamily="34" charset="-122"/>
                <a:cs typeface="DM Sans Medium" pitchFamily="34" charset="-120"/>
              </a:rPr>
              <a:t>Dataset Overview: Understanding the Disease Classes</a:t>
            </a:r>
            <a:endParaRPr lang="en-US" sz="3250" dirty="0"/>
          </a:p>
        </p:txBody>
      </p:sp>
      <p:sp>
        <p:nvSpPr>
          <p:cNvPr id="3" name="Text 1"/>
          <p:cNvSpPr/>
          <p:nvPr/>
        </p:nvSpPr>
        <p:spPr>
          <a:xfrm>
            <a:off x="583406" y="1332548"/>
            <a:ext cx="13463587" cy="533400"/>
          </a:xfrm>
          <a:prstGeom prst="rect">
            <a:avLst/>
          </a:prstGeom>
          <a:noFill/>
          <a:ln/>
        </p:spPr>
        <p:txBody>
          <a:bodyPr wrap="square" lIns="0" tIns="0" rIns="0" bIns="0" rtlCol="0" anchor="t"/>
          <a:lstStyle/>
          <a:p>
            <a:pPr marL="0" indent="0" algn="l">
              <a:lnSpc>
                <a:spcPts val="2100"/>
              </a:lnSpc>
              <a:buNone/>
            </a:pPr>
            <a:r>
              <a:rPr lang="en-US" sz="1300" dirty="0">
                <a:solidFill>
                  <a:srgbClr val="161613"/>
                </a:solidFill>
                <a:latin typeface="Inter" pitchFamily="34" charset="0"/>
                <a:ea typeface="Inter" pitchFamily="34" charset="-122"/>
                <a:cs typeface="Inter" pitchFamily="34" charset="-120"/>
              </a:rPr>
              <a:t>Our deep learning models were trained and validated on a comprehensive dataset comprising images of citrus leaves categorised into five distinct classes, crucial for accurate disease identification.</a:t>
            </a:r>
            <a:endParaRPr lang="en-US" sz="1300" dirty="0"/>
          </a:p>
        </p:txBody>
      </p:sp>
      <p:sp>
        <p:nvSpPr>
          <p:cNvPr id="4" name="Shape 2"/>
          <p:cNvSpPr/>
          <p:nvPr/>
        </p:nvSpPr>
        <p:spPr>
          <a:xfrm>
            <a:off x="583406" y="2053471"/>
            <a:ext cx="13463587" cy="1006197"/>
          </a:xfrm>
          <a:prstGeom prst="roundRect">
            <a:avLst>
              <a:gd name="adj" fmla="val 2485"/>
            </a:avLst>
          </a:prstGeom>
          <a:solidFill>
            <a:srgbClr val="F9F8F5"/>
          </a:solidFill>
          <a:ln w="22860">
            <a:solidFill>
              <a:srgbClr val="D3D1C9"/>
            </a:solidFill>
            <a:prstDash val="solid"/>
          </a:ln>
        </p:spPr>
      </p:sp>
      <p:sp>
        <p:nvSpPr>
          <p:cNvPr id="5" name="Shape 3"/>
          <p:cNvSpPr/>
          <p:nvPr/>
        </p:nvSpPr>
        <p:spPr>
          <a:xfrm>
            <a:off x="606266" y="2076331"/>
            <a:ext cx="666750" cy="960477"/>
          </a:xfrm>
          <a:prstGeom prst="rect">
            <a:avLst/>
          </a:prstGeom>
          <a:solidFill>
            <a:srgbClr val="EDEBE3"/>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626" y="2431494"/>
            <a:ext cx="250031" cy="250031"/>
          </a:xfrm>
          <a:prstGeom prst="rect">
            <a:avLst/>
          </a:prstGeom>
        </p:spPr>
      </p:pic>
      <p:sp>
        <p:nvSpPr>
          <p:cNvPr id="7" name="Text 4"/>
          <p:cNvSpPr/>
          <p:nvPr/>
        </p:nvSpPr>
        <p:spPr>
          <a:xfrm>
            <a:off x="1439704" y="2243018"/>
            <a:ext cx="2083594" cy="260390"/>
          </a:xfrm>
          <a:prstGeom prst="rect">
            <a:avLst/>
          </a:prstGeom>
          <a:noFill/>
          <a:ln/>
        </p:spPr>
        <p:txBody>
          <a:bodyPr wrap="none" lIns="0" tIns="0" rIns="0" bIns="0" rtlCol="0" anchor="t"/>
          <a:lstStyle/>
          <a:p>
            <a:pPr marL="0" indent="0" algn="l">
              <a:lnSpc>
                <a:spcPts val="2050"/>
              </a:lnSpc>
              <a:buNone/>
            </a:pPr>
            <a:r>
              <a:rPr lang="en-US" sz="1600" dirty="0">
                <a:solidFill>
                  <a:srgbClr val="161613"/>
                </a:solidFill>
                <a:latin typeface="DM Sans Medium" pitchFamily="34" charset="0"/>
                <a:ea typeface="DM Sans Medium" pitchFamily="34" charset="-122"/>
                <a:cs typeface="DM Sans Medium" pitchFamily="34" charset="-120"/>
              </a:rPr>
              <a:t>Black Spot</a:t>
            </a:r>
            <a:endParaRPr lang="en-US" sz="1600" dirty="0"/>
          </a:p>
        </p:txBody>
      </p:sp>
      <p:sp>
        <p:nvSpPr>
          <p:cNvPr id="8" name="Text 5"/>
          <p:cNvSpPr/>
          <p:nvPr/>
        </p:nvSpPr>
        <p:spPr>
          <a:xfrm>
            <a:off x="1439704" y="2603421"/>
            <a:ext cx="12417743" cy="266700"/>
          </a:xfrm>
          <a:prstGeom prst="rect">
            <a:avLst/>
          </a:prstGeom>
          <a:noFill/>
          <a:ln/>
        </p:spPr>
        <p:txBody>
          <a:bodyPr wrap="none" lIns="0" tIns="0" rIns="0" bIns="0" rtlCol="0" anchor="t"/>
          <a:lstStyle/>
          <a:p>
            <a:pPr marL="0" indent="0" algn="l">
              <a:lnSpc>
                <a:spcPts val="2100"/>
              </a:lnSpc>
              <a:buNone/>
            </a:pPr>
            <a:r>
              <a:rPr lang="en-US" sz="1300" dirty="0">
                <a:solidFill>
                  <a:srgbClr val="161613"/>
                </a:solidFill>
                <a:latin typeface="Inter" pitchFamily="34" charset="0"/>
                <a:ea typeface="Inter" pitchFamily="34" charset="-122"/>
                <a:cs typeface="Inter" pitchFamily="34" charset="-120"/>
              </a:rPr>
              <a:t>Characterised by dark, sunken circular lesions on leaves, often surrounded by a yellow halo, indicative of a fungal infection.</a:t>
            </a:r>
            <a:endParaRPr lang="en-US" sz="1300" dirty="0"/>
          </a:p>
        </p:txBody>
      </p:sp>
      <p:sp>
        <p:nvSpPr>
          <p:cNvPr id="9" name="Shape 6"/>
          <p:cNvSpPr/>
          <p:nvPr/>
        </p:nvSpPr>
        <p:spPr>
          <a:xfrm>
            <a:off x="583406" y="3226356"/>
            <a:ext cx="13463587" cy="1006197"/>
          </a:xfrm>
          <a:prstGeom prst="roundRect">
            <a:avLst>
              <a:gd name="adj" fmla="val 2485"/>
            </a:avLst>
          </a:prstGeom>
          <a:solidFill>
            <a:srgbClr val="F9F8F5"/>
          </a:solidFill>
          <a:ln w="22860">
            <a:solidFill>
              <a:srgbClr val="D3D1C9"/>
            </a:solidFill>
            <a:prstDash val="solid"/>
          </a:ln>
        </p:spPr>
      </p:sp>
      <p:sp>
        <p:nvSpPr>
          <p:cNvPr id="10" name="Shape 7"/>
          <p:cNvSpPr/>
          <p:nvPr/>
        </p:nvSpPr>
        <p:spPr>
          <a:xfrm>
            <a:off x="606266" y="3249216"/>
            <a:ext cx="666750" cy="960477"/>
          </a:xfrm>
          <a:prstGeom prst="rect">
            <a:avLst/>
          </a:prstGeom>
          <a:solidFill>
            <a:srgbClr val="EDEBE3"/>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4626" y="3604379"/>
            <a:ext cx="250031" cy="250031"/>
          </a:xfrm>
          <a:prstGeom prst="rect">
            <a:avLst/>
          </a:prstGeom>
        </p:spPr>
      </p:pic>
      <p:sp>
        <p:nvSpPr>
          <p:cNvPr id="12" name="Text 8"/>
          <p:cNvSpPr/>
          <p:nvPr/>
        </p:nvSpPr>
        <p:spPr>
          <a:xfrm>
            <a:off x="1439704" y="3415903"/>
            <a:ext cx="2083594" cy="260390"/>
          </a:xfrm>
          <a:prstGeom prst="rect">
            <a:avLst/>
          </a:prstGeom>
          <a:noFill/>
          <a:ln/>
        </p:spPr>
        <p:txBody>
          <a:bodyPr wrap="none" lIns="0" tIns="0" rIns="0" bIns="0" rtlCol="0" anchor="t"/>
          <a:lstStyle/>
          <a:p>
            <a:pPr marL="0" indent="0" algn="l">
              <a:lnSpc>
                <a:spcPts val="2050"/>
              </a:lnSpc>
              <a:buNone/>
            </a:pPr>
            <a:r>
              <a:rPr lang="en-US" sz="1600" dirty="0">
                <a:solidFill>
                  <a:srgbClr val="161613"/>
                </a:solidFill>
                <a:latin typeface="DM Sans Medium" pitchFamily="34" charset="0"/>
                <a:ea typeface="DM Sans Medium" pitchFamily="34" charset="-122"/>
                <a:cs typeface="DM Sans Medium" pitchFamily="34" charset="-120"/>
              </a:rPr>
              <a:t>Greening (HLB)</a:t>
            </a:r>
            <a:endParaRPr lang="en-US" sz="1600" dirty="0"/>
          </a:p>
        </p:txBody>
      </p:sp>
      <p:sp>
        <p:nvSpPr>
          <p:cNvPr id="13" name="Text 9"/>
          <p:cNvSpPr/>
          <p:nvPr/>
        </p:nvSpPr>
        <p:spPr>
          <a:xfrm>
            <a:off x="1439704" y="3776305"/>
            <a:ext cx="12417743" cy="266700"/>
          </a:xfrm>
          <a:prstGeom prst="rect">
            <a:avLst/>
          </a:prstGeom>
          <a:noFill/>
          <a:ln/>
        </p:spPr>
        <p:txBody>
          <a:bodyPr wrap="none" lIns="0" tIns="0" rIns="0" bIns="0" rtlCol="0" anchor="t"/>
          <a:lstStyle/>
          <a:p>
            <a:pPr marL="0" indent="0" algn="l">
              <a:lnSpc>
                <a:spcPts val="2100"/>
              </a:lnSpc>
              <a:buNone/>
            </a:pPr>
            <a:r>
              <a:rPr lang="en-US" sz="1300" dirty="0">
                <a:solidFill>
                  <a:srgbClr val="161613"/>
                </a:solidFill>
                <a:latin typeface="Inter" pitchFamily="34" charset="0"/>
                <a:ea typeface="Inter" pitchFamily="34" charset="-122"/>
                <a:cs typeface="Inter" pitchFamily="34" charset="-120"/>
              </a:rPr>
              <a:t>Displays asymmetrical yellowing or mottling patterns on leaves, appearing blotchy and uneven, signifying a severe bacterial disease.</a:t>
            </a:r>
            <a:endParaRPr lang="en-US" sz="1300" dirty="0"/>
          </a:p>
        </p:txBody>
      </p:sp>
      <p:sp>
        <p:nvSpPr>
          <p:cNvPr id="14" name="Shape 10"/>
          <p:cNvSpPr/>
          <p:nvPr/>
        </p:nvSpPr>
        <p:spPr>
          <a:xfrm>
            <a:off x="583406" y="4399240"/>
            <a:ext cx="13463587" cy="1006197"/>
          </a:xfrm>
          <a:prstGeom prst="roundRect">
            <a:avLst>
              <a:gd name="adj" fmla="val 2485"/>
            </a:avLst>
          </a:prstGeom>
          <a:solidFill>
            <a:srgbClr val="F9F8F5"/>
          </a:solidFill>
          <a:ln w="22860">
            <a:solidFill>
              <a:srgbClr val="D3D1C9"/>
            </a:solidFill>
            <a:prstDash val="solid"/>
          </a:ln>
        </p:spPr>
      </p:sp>
      <p:sp>
        <p:nvSpPr>
          <p:cNvPr id="15" name="Shape 11"/>
          <p:cNvSpPr/>
          <p:nvPr/>
        </p:nvSpPr>
        <p:spPr>
          <a:xfrm>
            <a:off x="606266" y="4422100"/>
            <a:ext cx="666750" cy="960477"/>
          </a:xfrm>
          <a:prstGeom prst="rect">
            <a:avLst/>
          </a:prstGeom>
          <a:solidFill>
            <a:srgbClr val="EDEBE3"/>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4626" y="4777264"/>
            <a:ext cx="250031" cy="250031"/>
          </a:xfrm>
          <a:prstGeom prst="rect">
            <a:avLst/>
          </a:prstGeom>
        </p:spPr>
      </p:pic>
      <p:sp>
        <p:nvSpPr>
          <p:cNvPr id="17" name="Text 12"/>
          <p:cNvSpPr/>
          <p:nvPr/>
        </p:nvSpPr>
        <p:spPr>
          <a:xfrm>
            <a:off x="1439704" y="4588788"/>
            <a:ext cx="2083594" cy="260390"/>
          </a:xfrm>
          <a:prstGeom prst="rect">
            <a:avLst/>
          </a:prstGeom>
          <a:noFill/>
          <a:ln/>
        </p:spPr>
        <p:txBody>
          <a:bodyPr wrap="none" lIns="0" tIns="0" rIns="0" bIns="0" rtlCol="0" anchor="t"/>
          <a:lstStyle/>
          <a:p>
            <a:pPr marL="0" indent="0" algn="l">
              <a:lnSpc>
                <a:spcPts val="2050"/>
              </a:lnSpc>
              <a:buNone/>
            </a:pPr>
            <a:r>
              <a:rPr lang="en-US" sz="1600" dirty="0">
                <a:solidFill>
                  <a:srgbClr val="161613"/>
                </a:solidFill>
                <a:latin typeface="DM Sans Medium" pitchFamily="34" charset="0"/>
                <a:ea typeface="DM Sans Medium" pitchFamily="34" charset="-122"/>
                <a:cs typeface="DM Sans Medium" pitchFamily="34" charset="-120"/>
              </a:rPr>
              <a:t>Canker</a:t>
            </a:r>
            <a:endParaRPr lang="en-US" sz="1600" dirty="0"/>
          </a:p>
        </p:txBody>
      </p:sp>
      <p:sp>
        <p:nvSpPr>
          <p:cNvPr id="18" name="Text 13"/>
          <p:cNvSpPr/>
          <p:nvPr/>
        </p:nvSpPr>
        <p:spPr>
          <a:xfrm>
            <a:off x="1439704" y="4949190"/>
            <a:ext cx="12417743" cy="266700"/>
          </a:xfrm>
          <a:prstGeom prst="rect">
            <a:avLst/>
          </a:prstGeom>
          <a:noFill/>
          <a:ln/>
        </p:spPr>
        <p:txBody>
          <a:bodyPr wrap="none" lIns="0" tIns="0" rIns="0" bIns="0" rtlCol="0" anchor="t"/>
          <a:lstStyle/>
          <a:p>
            <a:pPr marL="0" indent="0" algn="l">
              <a:lnSpc>
                <a:spcPts val="2100"/>
              </a:lnSpc>
              <a:buNone/>
            </a:pPr>
            <a:r>
              <a:rPr lang="en-US" sz="1300" dirty="0">
                <a:solidFill>
                  <a:srgbClr val="161613"/>
                </a:solidFill>
                <a:latin typeface="Inter" pitchFamily="34" charset="0"/>
                <a:ea typeface="Inter" pitchFamily="34" charset="-122"/>
                <a:cs typeface="Inter" pitchFamily="34" charset="-120"/>
              </a:rPr>
              <a:t>Features raised, corky lesions with a watery margin and a distinct yellow halo, primarily affecting the leaves and fruit.</a:t>
            </a:r>
            <a:endParaRPr lang="en-US" sz="1300" dirty="0"/>
          </a:p>
        </p:txBody>
      </p:sp>
      <p:sp>
        <p:nvSpPr>
          <p:cNvPr id="19" name="Shape 14"/>
          <p:cNvSpPr/>
          <p:nvPr/>
        </p:nvSpPr>
        <p:spPr>
          <a:xfrm>
            <a:off x="583406" y="5572125"/>
            <a:ext cx="13463587" cy="1006197"/>
          </a:xfrm>
          <a:prstGeom prst="roundRect">
            <a:avLst>
              <a:gd name="adj" fmla="val 2485"/>
            </a:avLst>
          </a:prstGeom>
          <a:solidFill>
            <a:srgbClr val="F9F8F5"/>
          </a:solidFill>
          <a:ln w="22860">
            <a:solidFill>
              <a:srgbClr val="D3D1C9"/>
            </a:solidFill>
            <a:prstDash val="solid"/>
          </a:ln>
        </p:spPr>
      </p:sp>
      <p:sp>
        <p:nvSpPr>
          <p:cNvPr id="20" name="Shape 15"/>
          <p:cNvSpPr/>
          <p:nvPr/>
        </p:nvSpPr>
        <p:spPr>
          <a:xfrm>
            <a:off x="606266" y="5594985"/>
            <a:ext cx="666750" cy="960477"/>
          </a:xfrm>
          <a:prstGeom prst="rect">
            <a:avLst/>
          </a:prstGeom>
          <a:solidFill>
            <a:srgbClr val="EDEBE3"/>
          </a:solidFill>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626" y="5950148"/>
            <a:ext cx="250031" cy="250031"/>
          </a:xfrm>
          <a:prstGeom prst="rect">
            <a:avLst/>
          </a:prstGeom>
        </p:spPr>
      </p:pic>
      <p:sp>
        <p:nvSpPr>
          <p:cNvPr id="22" name="Text 16"/>
          <p:cNvSpPr/>
          <p:nvPr/>
        </p:nvSpPr>
        <p:spPr>
          <a:xfrm>
            <a:off x="1439704" y="5761673"/>
            <a:ext cx="2083594" cy="260390"/>
          </a:xfrm>
          <a:prstGeom prst="rect">
            <a:avLst/>
          </a:prstGeom>
          <a:noFill/>
          <a:ln/>
        </p:spPr>
        <p:txBody>
          <a:bodyPr wrap="none" lIns="0" tIns="0" rIns="0" bIns="0" rtlCol="0" anchor="t"/>
          <a:lstStyle/>
          <a:p>
            <a:pPr marL="0" indent="0" algn="l">
              <a:lnSpc>
                <a:spcPts val="2050"/>
              </a:lnSpc>
              <a:buNone/>
            </a:pPr>
            <a:r>
              <a:rPr lang="en-US" sz="1600" dirty="0">
                <a:solidFill>
                  <a:srgbClr val="161613"/>
                </a:solidFill>
                <a:latin typeface="DM Sans Medium" pitchFamily="34" charset="0"/>
                <a:ea typeface="DM Sans Medium" pitchFamily="34" charset="-122"/>
                <a:cs typeface="DM Sans Medium" pitchFamily="34" charset="-120"/>
              </a:rPr>
              <a:t>Melanose</a:t>
            </a:r>
            <a:endParaRPr lang="en-US" sz="1600" dirty="0"/>
          </a:p>
        </p:txBody>
      </p:sp>
      <p:sp>
        <p:nvSpPr>
          <p:cNvPr id="23" name="Text 17"/>
          <p:cNvSpPr/>
          <p:nvPr/>
        </p:nvSpPr>
        <p:spPr>
          <a:xfrm>
            <a:off x="1439704" y="6122075"/>
            <a:ext cx="12417743" cy="266700"/>
          </a:xfrm>
          <a:prstGeom prst="rect">
            <a:avLst/>
          </a:prstGeom>
          <a:noFill/>
          <a:ln/>
        </p:spPr>
        <p:txBody>
          <a:bodyPr wrap="none" lIns="0" tIns="0" rIns="0" bIns="0" rtlCol="0" anchor="t"/>
          <a:lstStyle/>
          <a:p>
            <a:pPr marL="0" indent="0" algn="l">
              <a:lnSpc>
                <a:spcPts val="2100"/>
              </a:lnSpc>
              <a:buNone/>
            </a:pPr>
            <a:r>
              <a:rPr lang="en-US" sz="1300" dirty="0">
                <a:solidFill>
                  <a:srgbClr val="161613"/>
                </a:solidFill>
                <a:latin typeface="Inter" pitchFamily="34" charset="0"/>
                <a:ea typeface="Inter" pitchFamily="34" charset="-122"/>
                <a:cs typeface="Inter" pitchFamily="34" charset="-120"/>
              </a:rPr>
              <a:t>Identified by small, raised, dark brown or black spots that give the leaf a sandpaper-like texture, often merging into larger affected areas.</a:t>
            </a:r>
            <a:endParaRPr lang="en-US" sz="1300" dirty="0"/>
          </a:p>
        </p:txBody>
      </p:sp>
      <p:sp>
        <p:nvSpPr>
          <p:cNvPr id="24" name="Shape 18"/>
          <p:cNvSpPr/>
          <p:nvPr/>
        </p:nvSpPr>
        <p:spPr>
          <a:xfrm>
            <a:off x="583406" y="6745010"/>
            <a:ext cx="13463587" cy="1006197"/>
          </a:xfrm>
          <a:prstGeom prst="roundRect">
            <a:avLst>
              <a:gd name="adj" fmla="val 2485"/>
            </a:avLst>
          </a:prstGeom>
          <a:solidFill>
            <a:srgbClr val="F9F8F5"/>
          </a:solidFill>
          <a:ln w="22860">
            <a:solidFill>
              <a:srgbClr val="D3D1C9"/>
            </a:solidFill>
            <a:prstDash val="solid"/>
          </a:ln>
        </p:spPr>
      </p:sp>
      <p:sp>
        <p:nvSpPr>
          <p:cNvPr id="25" name="Shape 19"/>
          <p:cNvSpPr/>
          <p:nvPr/>
        </p:nvSpPr>
        <p:spPr>
          <a:xfrm>
            <a:off x="606266" y="6767870"/>
            <a:ext cx="666750" cy="960477"/>
          </a:xfrm>
          <a:prstGeom prst="rect">
            <a:avLst/>
          </a:prstGeom>
          <a:solidFill>
            <a:srgbClr val="EDEBE3"/>
          </a:solidFill>
          <a:ln/>
        </p:spPr>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4626" y="7123033"/>
            <a:ext cx="250031" cy="250031"/>
          </a:xfrm>
          <a:prstGeom prst="rect">
            <a:avLst/>
          </a:prstGeom>
        </p:spPr>
      </p:pic>
      <p:sp>
        <p:nvSpPr>
          <p:cNvPr id="27" name="Text 20"/>
          <p:cNvSpPr/>
          <p:nvPr/>
        </p:nvSpPr>
        <p:spPr>
          <a:xfrm>
            <a:off x="1439704" y="6934557"/>
            <a:ext cx="2083594" cy="260390"/>
          </a:xfrm>
          <a:prstGeom prst="rect">
            <a:avLst/>
          </a:prstGeom>
          <a:noFill/>
          <a:ln/>
        </p:spPr>
        <p:txBody>
          <a:bodyPr wrap="none" lIns="0" tIns="0" rIns="0" bIns="0" rtlCol="0" anchor="t"/>
          <a:lstStyle/>
          <a:p>
            <a:pPr marL="0" indent="0" algn="l">
              <a:lnSpc>
                <a:spcPts val="2050"/>
              </a:lnSpc>
              <a:buNone/>
            </a:pPr>
            <a:r>
              <a:rPr lang="en-US" sz="1600" dirty="0">
                <a:solidFill>
                  <a:srgbClr val="161613"/>
                </a:solidFill>
                <a:latin typeface="DM Sans Medium" pitchFamily="34" charset="0"/>
                <a:ea typeface="DM Sans Medium" pitchFamily="34" charset="-122"/>
                <a:cs typeface="DM Sans Medium" pitchFamily="34" charset="-120"/>
              </a:rPr>
              <a:t>Healthy</a:t>
            </a:r>
            <a:endParaRPr lang="en-US" sz="1600" dirty="0"/>
          </a:p>
        </p:txBody>
      </p:sp>
      <p:sp>
        <p:nvSpPr>
          <p:cNvPr id="28" name="Text 21"/>
          <p:cNvSpPr/>
          <p:nvPr/>
        </p:nvSpPr>
        <p:spPr>
          <a:xfrm>
            <a:off x="1439704" y="7294959"/>
            <a:ext cx="12417743" cy="266700"/>
          </a:xfrm>
          <a:prstGeom prst="rect">
            <a:avLst/>
          </a:prstGeom>
          <a:noFill/>
          <a:ln/>
        </p:spPr>
        <p:txBody>
          <a:bodyPr wrap="none" lIns="0" tIns="0" rIns="0" bIns="0" rtlCol="0" anchor="t"/>
          <a:lstStyle/>
          <a:p>
            <a:pPr marL="0" indent="0" algn="l">
              <a:lnSpc>
                <a:spcPts val="2100"/>
              </a:lnSpc>
              <a:buNone/>
            </a:pPr>
            <a:r>
              <a:rPr lang="en-US" sz="1300" dirty="0">
                <a:solidFill>
                  <a:srgbClr val="161613"/>
                </a:solidFill>
                <a:latin typeface="Inter" pitchFamily="34" charset="0"/>
                <a:ea typeface="Inter" pitchFamily="34" charset="-122"/>
                <a:cs typeface="Inter" pitchFamily="34" charset="-120"/>
              </a:rPr>
              <a:t>Represents uniformly vibrant green leaves with a smooth texture, entirely free from any visible symptoms of disease or damage.</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0561" y="786170"/>
            <a:ext cx="12863036" cy="607576"/>
          </a:xfrm>
          <a:prstGeom prst="rect">
            <a:avLst/>
          </a:prstGeom>
          <a:noFill/>
          <a:ln/>
        </p:spPr>
        <p:txBody>
          <a:bodyPr wrap="none" lIns="0" tIns="0" rIns="0" bIns="0" rtlCol="0" anchor="t"/>
          <a:lstStyle/>
          <a:p>
            <a:pPr marL="0" indent="0" algn="l">
              <a:lnSpc>
                <a:spcPts val="4750"/>
              </a:lnSpc>
              <a:buNone/>
            </a:pPr>
            <a:r>
              <a:rPr lang="en-US" sz="3800" dirty="0">
                <a:solidFill>
                  <a:srgbClr val="161613"/>
                </a:solidFill>
                <a:latin typeface="DM Sans Medium" pitchFamily="34" charset="0"/>
                <a:ea typeface="DM Sans Medium" pitchFamily="34" charset="-122"/>
                <a:cs typeface="DM Sans Medium" pitchFamily="34" charset="-120"/>
              </a:rPr>
              <a:t>Deep Learning Models: AlexNet, ResNet101, DenseNet201</a:t>
            </a:r>
            <a:endParaRPr lang="en-US" sz="3800" dirty="0"/>
          </a:p>
        </p:txBody>
      </p:sp>
      <p:sp>
        <p:nvSpPr>
          <p:cNvPr id="3" name="Text 1"/>
          <p:cNvSpPr/>
          <p:nvPr/>
        </p:nvSpPr>
        <p:spPr>
          <a:xfrm>
            <a:off x="680561" y="1782604"/>
            <a:ext cx="13269277" cy="621983"/>
          </a:xfrm>
          <a:prstGeom prst="rect">
            <a:avLst/>
          </a:prstGeom>
          <a:noFill/>
          <a:ln/>
        </p:spPr>
        <p:txBody>
          <a:bodyPr wrap="square" lIns="0" tIns="0" rIns="0" bIns="0" rtlCol="0" anchor="t"/>
          <a:lstStyle/>
          <a:p>
            <a:pPr marL="0" indent="0" algn="l">
              <a:lnSpc>
                <a:spcPts val="2450"/>
              </a:lnSpc>
              <a:buNone/>
            </a:pPr>
            <a:r>
              <a:rPr lang="en-US" sz="1500" dirty="0">
                <a:solidFill>
                  <a:srgbClr val="161613"/>
                </a:solidFill>
                <a:latin typeface="Inter" pitchFamily="34" charset="0"/>
                <a:ea typeface="Inter" pitchFamily="34" charset="-122"/>
                <a:cs typeface="Inter" pitchFamily="34" charset="-120"/>
              </a:rPr>
              <a:t>To achieve robust citrus leaf disease detection, we leverage the distinct strengths of three state-of-the-art Convolutional Neural Network (CNN) architectures. Each model brings unique capabilities in processing and classifying intricate visual patterns found in leaf images.</a:t>
            </a:r>
            <a:endParaRPr lang="en-US" sz="1500" dirty="0"/>
          </a:p>
        </p:txBody>
      </p:sp>
      <p:sp>
        <p:nvSpPr>
          <p:cNvPr id="4" name="Shape 2"/>
          <p:cNvSpPr/>
          <p:nvPr/>
        </p:nvSpPr>
        <p:spPr>
          <a:xfrm>
            <a:off x="680561" y="2623304"/>
            <a:ext cx="13269277" cy="1477089"/>
          </a:xfrm>
          <a:prstGeom prst="roundRect">
            <a:avLst>
              <a:gd name="adj" fmla="val 1975"/>
            </a:avLst>
          </a:prstGeom>
          <a:solidFill>
            <a:srgbClr val="F9F8F5"/>
          </a:solidFill>
          <a:ln w="22860">
            <a:solidFill>
              <a:srgbClr val="D3D1C9"/>
            </a:solidFill>
            <a:prstDash val="solid"/>
          </a:ln>
        </p:spPr>
      </p:sp>
      <p:sp>
        <p:nvSpPr>
          <p:cNvPr id="5" name="Shape 3"/>
          <p:cNvSpPr/>
          <p:nvPr/>
        </p:nvSpPr>
        <p:spPr>
          <a:xfrm>
            <a:off x="703421" y="2646164"/>
            <a:ext cx="777835" cy="1431369"/>
          </a:xfrm>
          <a:prstGeom prst="roundRect">
            <a:avLst>
              <a:gd name="adj" fmla="val 224"/>
            </a:avLst>
          </a:prstGeom>
          <a:solidFill>
            <a:srgbClr val="EDEBE3"/>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428" y="3215997"/>
            <a:ext cx="291703" cy="291703"/>
          </a:xfrm>
          <a:prstGeom prst="rect">
            <a:avLst/>
          </a:prstGeom>
        </p:spPr>
      </p:pic>
      <p:sp>
        <p:nvSpPr>
          <p:cNvPr id="7" name="Text 4"/>
          <p:cNvSpPr/>
          <p:nvPr/>
        </p:nvSpPr>
        <p:spPr>
          <a:xfrm>
            <a:off x="1675686" y="2840593"/>
            <a:ext cx="2430780" cy="303848"/>
          </a:xfrm>
          <a:prstGeom prst="rect">
            <a:avLst/>
          </a:prstGeom>
          <a:noFill/>
          <a:ln/>
        </p:spPr>
        <p:txBody>
          <a:bodyPr wrap="none" lIns="0" tIns="0" rIns="0" bIns="0" rtlCol="0" anchor="t"/>
          <a:lstStyle/>
          <a:p>
            <a:pPr marL="0" indent="0" algn="l">
              <a:lnSpc>
                <a:spcPts val="2350"/>
              </a:lnSpc>
              <a:buNone/>
            </a:pPr>
            <a:r>
              <a:rPr lang="en-US" sz="1900" dirty="0">
                <a:solidFill>
                  <a:srgbClr val="161613"/>
                </a:solidFill>
                <a:latin typeface="DM Sans Medium" pitchFamily="34" charset="0"/>
                <a:ea typeface="DM Sans Medium" pitchFamily="34" charset="-122"/>
                <a:cs typeface="DM Sans Medium" pitchFamily="34" charset="-120"/>
              </a:rPr>
              <a:t>AlexNet: The Pioneer</a:t>
            </a:r>
            <a:endParaRPr lang="en-US" sz="1900" dirty="0"/>
          </a:p>
        </p:txBody>
      </p:sp>
      <p:sp>
        <p:nvSpPr>
          <p:cNvPr id="8" name="Text 5"/>
          <p:cNvSpPr/>
          <p:nvPr/>
        </p:nvSpPr>
        <p:spPr>
          <a:xfrm>
            <a:off x="1675686" y="3261122"/>
            <a:ext cx="12056864" cy="621983"/>
          </a:xfrm>
          <a:prstGeom prst="rect">
            <a:avLst/>
          </a:prstGeom>
          <a:noFill/>
          <a:ln/>
        </p:spPr>
        <p:txBody>
          <a:bodyPr wrap="square" lIns="0" tIns="0" rIns="0" bIns="0" rtlCol="0" anchor="t"/>
          <a:lstStyle/>
          <a:p>
            <a:pPr marL="0" indent="0" algn="l">
              <a:lnSpc>
                <a:spcPts val="2450"/>
              </a:lnSpc>
              <a:buNone/>
            </a:pPr>
            <a:r>
              <a:rPr lang="en-US" sz="1500" dirty="0">
                <a:solidFill>
                  <a:srgbClr val="161613"/>
                </a:solidFill>
                <a:latin typeface="Inter" pitchFamily="34" charset="0"/>
                <a:ea typeface="Inter" pitchFamily="34" charset="-122"/>
                <a:cs typeface="Inter" pitchFamily="34" charset="-120"/>
              </a:rPr>
              <a:t>A groundbreaking CNN architecture, AlexNet significantly advanced image recognition with its eight-layer design and ReLU activation functions, laying the foundation for modern deep learning breakthroughs.</a:t>
            </a:r>
            <a:endParaRPr lang="en-US" sz="1500" dirty="0"/>
          </a:p>
        </p:txBody>
      </p:sp>
      <p:sp>
        <p:nvSpPr>
          <p:cNvPr id="9" name="Shape 6"/>
          <p:cNvSpPr/>
          <p:nvPr/>
        </p:nvSpPr>
        <p:spPr>
          <a:xfrm>
            <a:off x="680561" y="4294823"/>
            <a:ext cx="13269277" cy="1477089"/>
          </a:xfrm>
          <a:prstGeom prst="roundRect">
            <a:avLst>
              <a:gd name="adj" fmla="val 1975"/>
            </a:avLst>
          </a:prstGeom>
          <a:solidFill>
            <a:srgbClr val="F9F8F5"/>
          </a:solidFill>
          <a:ln w="22860">
            <a:solidFill>
              <a:srgbClr val="D3D1C9"/>
            </a:solidFill>
            <a:prstDash val="solid"/>
          </a:ln>
        </p:spPr>
      </p:sp>
      <p:sp>
        <p:nvSpPr>
          <p:cNvPr id="10" name="Shape 7"/>
          <p:cNvSpPr/>
          <p:nvPr/>
        </p:nvSpPr>
        <p:spPr>
          <a:xfrm>
            <a:off x="703421" y="4317683"/>
            <a:ext cx="777835" cy="1431369"/>
          </a:xfrm>
          <a:prstGeom prst="roundRect">
            <a:avLst>
              <a:gd name="adj" fmla="val 224"/>
            </a:avLst>
          </a:prstGeom>
          <a:solidFill>
            <a:srgbClr val="EDEBE3"/>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428" y="4887516"/>
            <a:ext cx="291703" cy="291703"/>
          </a:xfrm>
          <a:prstGeom prst="rect">
            <a:avLst/>
          </a:prstGeom>
        </p:spPr>
      </p:pic>
      <p:sp>
        <p:nvSpPr>
          <p:cNvPr id="12" name="Text 8"/>
          <p:cNvSpPr/>
          <p:nvPr/>
        </p:nvSpPr>
        <p:spPr>
          <a:xfrm>
            <a:off x="1675686" y="4512112"/>
            <a:ext cx="3916799" cy="303848"/>
          </a:xfrm>
          <a:prstGeom prst="rect">
            <a:avLst/>
          </a:prstGeom>
          <a:noFill/>
          <a:ln/>
        </p:spPr>
        <p:txBody>
          <a:bodyPr wrap="none" lIns="0" tIns="0" rIns="0" bIns="0" rtlCol="0" anchor="t"/>
          <a:lstStyle/>
          <a:p>
            <a:pPr marL="0" indent="0" algn="l">
              <a:lnSpc>
                <a:spcPts val="2350"/>
              </a:lnSpc>
              <a:buNone/>
            </a:pPr>
            <a:r>
              <a:rPr lang="en-US" sz="1900" dirty="0">
                <a:solidFill>
                  <a:srgbClr val="161613"/>
                </a:solidFill>
                <a:latin typeface="DM Sans Medium" pitchFamily="34" charset="0"/>
                <a:ea typeface="DM Sans Medium" pitchFamily="34" charset="-122"/>
                <a:cs typeface="DM Sans Medium" pitchFamily="34" charset="-120"/>
              </a:rPr>
              <a:t>ResNet101: Deep Residual Learning</a:t>
            </a:r>
            <a:endParaRPr lang="en-US" sz="1900" dirty="0"/>
          </a:p>
        </p:txBody>
      </p:sp>
      <p:sp>
        <p:nvSpPr>
          <p:cNvPr id="13" name="Text 9"/>
          <p:cNvSpPr/>
          <p:nvPr/>
        </p:nvSpPr>
        <p:spPr>
          <a:xfrm>
            <a:off x="1675686" y="4932640"/>
            <a:ext cx="12056864" cy="621983"/>
          </a:xfrm>
          <a:prstGeom prst="rect">
            <a:avLst/>
          </a:prstGeom>
          <a:noFill/>
          <a:ln/>
        </p:spPr>
        <p:txBody>
          <a:bodyPr wrap="square" lIns="0" tIns="0" rIns="0" bIns="0" rtlCol="0" anchor="t"/>
          <a:lstStyle/>
          <a:p>
            <a:pPr marL="0" indent="0" algn="l">
              <a:lnSpc>
                <a:spcPts val="2450"/>
              </a:lnSpc>
              <a:buNone/>
            </a:pPr>
            <a:r>
              <a:rPr lang="en-US" sz="1500" dirty="0">
                <a:solidFill>
                  <a:srgbClr val="161613"/>
                </a:solidFill>
                <a:latin typeface="Inter" pitchFamily="34" charset="0"/>
                <a:ea typeface="Inter" pitchFamily="34" charset="-122"/>
                <a:cs typeface="Inter" pitchFamily="34" charset="-120"/>
              </a:rPr>
              <a:t>ResNet101 introduced residual connections, allowing the training of extremely deep networks (101 layers) by mitigating the vanishing gradient problem, thereby enabling the extraction of highly complex features.</a:t>
            </a:r>
            <a:endParaRPr lang="en-US" sz="1500" dirty="0"/>
          </a:p>
        </p:txBody>
      </p:sp>
      <p:sp>
        <p:nvSpPr>
          <p:cNvPr id="14" name="Shape 10"/>
          <p:cNvSpPr/>
          <p:nvPr/>
        </p:nvSpPr>
        <p:spPr>
          <a:xfrm>
            <a:off x="680561" y="5966341"/>
            <a:ext cx="13269277" cy="1477089"/>
          </a:xfrm>
          <a:prstGeom prst="roundRect">
            <a:avLst>
              <a:gd name="adj" fmla="val 1975"/>
            </a:avLst>
          </a:prstGeom>
          <a:solidFill>
            <a:srgbClr val="F9F8F5"/>
          </a:solidFill>
          <a:ln w="22860">
            <a:solidFill>
              <a:srgbClr val="D3D1C9"/>
            </a:solidFill>
            <a:prstDash val="solid"/>
          </a:ln>
        </p:spPr>
      </p:sp>
      <p:sp>
        <p:nvSpPr>
          <p:cNvPr id="15" name="Shape 11"/>
          <p:cNvSpPr/>
          <p:nvPr/>
        </p:nvSpPr>
        <p:spPr>
          <a:xfrm>
            <a:off x="703421" y="5989201"/>
            <a:ext cx="777835" cy="1431369"/>
          </a:xfrm>
          <a:prstGeom prst="roundRect">
            <a:avLst>
              <a:gd name="adj" fmla="val 224"/>
            </a:avLst>
          </a:prstGeom>
          <a:solidFill>
            <a:srgbClr val="EDEBE3"/>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6428" y="6559034"/>
            <a:ext cx="291703" cy="291703"/>
          </a:xfrm>
          <a:prstGeom prst="rect">
            <a:avLst/>
          </a:prstGeom>
        </p:spPr>
      </p:pic>
      <p:sp>
        <p:nvSpPr>
          <p:cNvPr id="17" name="Text 12"/>
          <p:cNvSpPr/>
          <p:nvPr/>
        </p:nvSpPr>
        <p:spPr>
          <a:xfrm>
            <a:off x="1675686" y="6183630"/>
            <a:ext cx="4450199" cy="303848"/>
          </a:xfrm>
          <a:prstGeom prst="rect">
            <a:avLst/>
          </a:prstGeom>
          <a:noFill/>
          <a:ln/>
        </p:spPr>
        <p:txBody>
          <a:bodyPr wrap="none" lIns="0" tIns="0" rIns="0" bIns="0" rtlCol="0" anchor="t"/>
          <a:lstStyle/>
          <a:p>
            <a:pPr marL="0" indent="0" algn="l">
              <a:lnSpc>
                <a:spcPts val="2350"/>
              </a:lnSpc>
              <a:buNone/>
            </a:pPr>
            <a:r>
              <a:rPr lang="en-US" sz="1900" dirty="0">
                <a:solidFill>
                  <a:srgbClr val="161613"/>
                </a:solidFill>
                <a:latin typeface="DM Sans Medium" pitchFamily="34" charset="0"/>
                <a:ea typeface="DM Sans Medium" pitchFamily="34" charset="-122"/>
                <a:cs typeface="DM Sans Medium" pitchFamily="34" charset="-120"/>
              </a:rPr>
              <a:t>DenseNet201: Feature Reuse Efficiency</a:t>
            </a:r>
            <a:endParaRPr lang="en-US" sz="1900" dirty="0"/>
          </a:p>
        </p:txBody>
      </p:sp>
      <p:sp>
        <p:nvSpPr>
          <p:cNvPr id="18" name="Text 13"/>
          <p:cNvSpPr/>
          <p:nvPr/>
        </p:nvSpPr>
        <p:spPr>
          <a:xfrm>
            <a:off x="1675686" y="6604159"/>
            <a:ext cx="12056864" cy="621983"/>
          </a:xfrm>
          <a:prstGeom prst="rect">
            <a:avLst/>
          </a:prstGeom>
          <a:noFill/>
          <a:ln/>
        </p:spPr>
        <p:txBody>
          <a:bodyPr wrap="square" lIns="0" tIns="0" rIns="0" bIns="0" rtlCol="0" anchor="t"/>
          <a:lstStyle/>
          <a:p>
            <a:pPr marL="0" indent="0" algn="l">
              <a:lnSpc>
                <a:spcPts val="2450"/>
              </a:lnSpc>
              <a:buNone/>
            </a:pPr>
            <a:r>
              <a:rPr lang="en-US" sz="1500" dirty="0">
                <a:solidFill>
                  <a:srgbClr val="161613"/>
                </a:solidFill>
                <a:latin typeface="Inter" pitchFamily="34" charset="0"/>
                <a:ea typeface="Inter" pitchFamily="34" charset="-122"/>
                <a:cs typeface="Inter" pitchFamily="34" charset="-120"/>
              </a:rPr>
              <a:t>DenseNet201 promotes feature reuse through dense connectivity, where each layer receives inputs from all preceding layers, leading to fewer parameters and improved performance in discerning subtle disease patterns.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63573"/>
            <a:ext cx="11218545" cy="566976"/>
          </a:xfrm>
          <a:prstGeom prst="rect">
            <a:avLst/>
          </a:prstGeom>
          <a:noFill/>
          <a:ln/>
        </p:spPr>
        <p:txBody>
          <a:bodyPr wrap="none" lIns="0" tIns="0" rIns="0" bIns="0" rtlCol="0" anchor="t"/>
          <a:lstStyle/>
          <a:p>
            <a:pPr marL="0" indent="0" algn="l">
              <a:lnSpc>
                <a:spcPts val="4450"/>
              </a:lnSpc>
              <a:buNone/>
            </a:pPr>
            <a:r>
              <a:rPr lang="en-US" sz="3550" dirty="0">
                <a:solidFill>
                  <a:srgbClr val="161613"/>
                </a:solidFill>
                <a:latin typeface="DM Sans Medium" pitchFamily="34" charset="0"/>
                <a:ea typeface="DM Sans Medium" pitchFamily="34" charset="-122"/>
                <a:cs typeface="DM Sans Medium" pitchFamily="34" charset="-120"/>
              </a:rPr>
              <a:t>ResNet101: Deep Residual Learning for Citrus Disease</a:t>
            </a:r>
            <a:endParaRPr lang="en-US" sz="3550" dirty="0"/>
          </a:p>
        </p:txBody>
      </p:sp>
      <p:pic>
        <p:nvPicPr>
          <p:cNvPr id="3" name="Image 0" descr="preencoded.png"/>
          <p:cNvPicPr>
            <a:picLocks noChangeAspect="1"/>
          </p:cNvPicPr>
          <p:nvPr/>
        </p:nvPicPr>
        <p:blipFill>
          <a:blip r:embed="rId3"/>
          <a:stretch>
            <a:fillRect/>
          </a:stretch>
        </p:blipFill>
        <p:spPr>
          <a:xfrm>
            <a:off x="793790" y="2125861"/>
            <a:ext cx="4885015" cy="4885015"/>
          </a:xfrm>
          <a:prstGeom prst="rect">
            <a:avLst/>
          </a:prstGeom>
        </p:spPr>
      </p:pic>
      <p:sp>
        <p:nvSpPr>
          <p:cNvPr id="4" name="Text 1"/>
          <p:cNvSpPr/>
          <p:nvPr/>
        </p:nvSpPr>
        <p:spPr>
          <a:xfrm>
            <a:off x="6239828" y="2074783"/>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ResNet101 is engineered with </a:t>
            </a:r>
            <a:r>
              <a:rPr lang="en-US" sz="1750" b="1" dirty="0">
                <a:solidFill>
                  <a:srgbClr val="161613"/>
                </a:solidFill>
                <a:latin typeface="Inter" pitchFamily="34" charset="0"/>
                <a:ea typeface="Inter" pitchFamily="34" charset="-122"/>
                <a:cs typeface="Inter" pitchFamily="34" charset="-120"/>
              </a:rPr>
              <a:t>residual blocks</a:t>
            </a:r>
            <a:r>
              <a:rPr lang="en-US" sz="1750" dirty="0">
                <a:solidFill>
                  <a:srgbClr val="161613"/>
                </a:solidFill>
                <a:latin typeface="Inter" pitchFamily="34" charset="0"/>
                <a:ea typeface="Inter" pitchFamily="34" charset="-122"/>
                <a:cs typeface="Inter" pitchFamily="34" charset="-120"/>
              </a:rPr>
              <a:t> incorporating identity shortcuts, allowing for the effective training of </a:t>
            </a:r>
            <a:r>
              <a:rPr lang="en-US" sz="1750" b="1" dirty="0">
                <a:solidFill>
                  <a:srgbClr val="161613"/>
                </a:solidFill>
                <a:latin typeface="Inter" pitchFamily="34" charset="0"/>
                <a:ea typeface="Inter" pitchFamily="34" charset="-122"/>
                <a:cs typeface="Inter" pitchFamily="34" charset="-120"/>
              </a:rPr>
              <a:t>extremely deep networks</a:t>
            </a:r>
            <a:r>
              <a:rPr lang="en-US" sz="1750" dirty="0">
                <a:solidFill>
                  <a:srgbClr val="161613"/>
                </a:solidFill>
                <a:latin typeface="Inter" pitchFamily="34" charset="0"/>
                <a:ea typeface="Inter" pitchFamily="34" charset="-122"/>
                <a:cs typeface="Inter" pitchFamily="34" charset="-120"/>
              </a:rPr>
              <a:t> without performance degradation.</a:t>
            </a:r>
            <a:endParaRPr lang="en-US" sz="1750" dirty="0"/>
          </a:p>
        </p:txBody>
      </p:sp>
      <p:sp>
        <p:nvSpPr>
          <p:cNvPr id="5" name="Text 2"/>
          <p:cNvSpPr/>
          <p:nvPr/>
        </p:nvSpPr>
        <p:spPr>
          <a:xfrm>
            <a:off x="6239828" y="3367564"/>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This architecture is highly capable of capturing intricate disease patterns, such as </a:t>
            </a:r>
            <a:r>
              <a:rPr lang="en-US" sz="1750" b="1" dirty="0">
                <a:solidFill>
                  <a:srgbClr val="161613"/>
                </a:solidFill>
                <a:latin typeface="Inter" pitchFamily="34" charset="0"/>
                <a:ea typeface="Inter" pitchFamily="34" charset="-122"/>
                <a:cs typeface="Inter" pitchFamily="34" charset="-120"/>
              </a:rPr>
              <a:t>subtle colour changes</a:t>
            </a:r>
            <a:r>
              <a:rPr lang="en-US" sz="1750" dirty="0">
                <a:solidFill>
                  <a:srgbClr val="161613"/>
                </a:solidFill>
                <a:latin typeface="Inter" pitchFamily="34" charset="0"/>
                <a:ea typeface="Inter" pitchFamily="34" charset="-122"/>
                <a:cs typeface="Inter" pitchFamily="34" charset="-120"/>
              </a:rPr>
              <a:t> associated with greening or the distinct lesions of canker.</a:t>
            </a:r>
            <a:endParaRPr lang="en-US" sz="1750" dirty="0"/>
          </a:p>
        </p:txBody>
      </p:sp>
      <p:sp>
        <p:nvSpPr>
          <p:cNvPr id="6" name="Text 3"/>
          <p:cNvSpPr/>
          <p:nvPr/>
        </p:nvSpPr>
        <p:spPr>
          <a:xfrm>
            <a:off x="6239828" y="4660344"/>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A significant advantage of ResNet is its ability to </a:t>
            </a:r>
            <a:r>
              <a:rPr lang="en-US" sz="1750" b="1" dirty="0">
                <a:solidFill>
                  <a:srgbClr val="161613"/>
                </a:solidFill>
                <a:latin typeface="Inter" pitchFamily="34" charset="0"/>
                <a:ea typeface="Inter" pitchFamily="34" charset="-122"/>
                <a:cs typeface="Inter" pitchFamily="34" charset="-120"/>
              </a:rPr>
              <a:t>mitigate the degradation problem</a:t>
            </a:r>
            <a:r>
              <a:rPr lang="en-US" sz="1750" dirty="0">
                <a:solidFill>
                  <a:srgbClr val="161613"/>
                </a:solidFill>
                <a:latin typeface="Inter" pitchFamily="34" charset="0"/>
                <a:ea typeface="Inter" pitchFamily="34" charset="-122"/>
                <a:cs typeface="Inter" pitchFamily="34" charset="-120"/>
              </a:rPr>
              <a:t>, a common issue in very deep neural networks where accuracy saturates and then rapidly degrades.</a:t>
            </a:r>
            <a:endParaRPr lang="en-US" sz="1750" dirty="0"/>
          </a:p>
        </p:txBody>
      </p:sp>
      <p:sp>
        <p:nvSpPr>
          <p:cNvPr id="7" name="Text 4"/>
          <p:cNvSpPr/>
          <p:nvPr/>
        </p:nvSpPr>
        <p:spPr>
          <a:xfrm>
            <a:off x="6239828" y="59531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Studies have shown that ResNet101 can achieve </a:t>
            </a:r>
            <a:r>
              <a:rPr lang="en-US" sz="1750" b="1" dirty="0">
                <a:solidFill>
                  <a:srgbClr val="161613"/>
                </a:solidFill>
                <a:latin typeface="Inter" pitchFamily="34" charset="0"/>
                <a:ea typeface="Inter" pitchFamily="34" charset="-122"/>
                <a:cs typeface="Inter" pitchFamily="34" charset="-120"/>
              </a:rPr>
              <a:t>remarkably high accuracy</a:t>
            </a:r>
            <a:r>
              <a:rPr lang="en-US" sz="1750" dirty="0">
                <a:solidFill>
                  <a:srgbClr val="161613"/>
                </a:solidFill>
                <a:latin typeface="Inter" pitchFamily="34" charset="0"/>
                <a:ea typeface="Inter" pitchFamily="34" charset="-122"/>
                <a:cs typeface="Inter" pitchFamily="34" charset="-120"/>
              </a:rPr>
              <a:t>, approaching </a:t>
            </a:r>
            <a:r>
              <a:rPr lang="en-US" sz="1750" dirty="0">
                <a:solidFill>
                  <a:srgbClr val="28282F"/>
                </a:solidFill>
                <a:latin typeface="Inter" pitchFamily="34" charset="0"/>
                <a:ea typeface="Inter" pitchFamily="34" charset="-122"/>
                <a:cs typeface="Inter" pitchFamily="34" charset="-120"/>
              </a:rPr>
              <a:t>~99.6%</a:t>
            </a:r>
            <a:r>
              <a:rPr lang="en-US" sz="1750" dirty="0">
                <a:solidFill>
                  <a:srgbClr val="161613"/>
                </a:solidFill>
                <a:latin typeface="Inter" pitchFamily="34" charset="0"/>
                <a:ea typeface="Inter" pitchFamily="34" charset="-122"/>
                <a:cs typeface="Inter" pitchFamily="34" charset="-120"/>
              </a:rPr>
              <a:t>, on diverse citrus leaf disease datasets, making it highly effective for precise diagnostics.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1340</TotalTime>
  <Words>1388</Words>
  <Application>Microsoft Office PowerPoint</Application>
  <PresentationFormat>Custom</PresentationFormat>
  <Paragraphs>104</Paragraphs>
  <Slides>18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Times New Roman</vt:lpstr>
      <vt:lpstr>DM Sans Medium</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gangireddy yagni</dc:creator>
  <cp:lastModifiedBy>gangireddy yagni</cp:lastModifiedBy>
  <cp:revision>4</cp:revision>
  <dcterms:created xsi:type="dcterms:W3CDTF">2025-11-20T16:24:56Z</dcterms:created>
  <dcterms:modified xsi:type="dcterms:W3CDTF">2025-11-21T14:46:21Z</dcterms:modified>
</cp:coreProperties>
</file>